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886" r:id="rId3"/>
    <p:sldId id="888" r:id="rId4"/>
    <p:sldId id="686" r:id="rId5"/>
    <p:sldId id="890" r:id="rId6"/>
    <p:sldId id="900" r:id="rId7"/>
    <p:sldId id="891" r:id="rId8"/>
    <p:sldId id="892" r:id="rId9"/>
    <p:sldId id="902" r:id="rId10"/>
    <p:sldId id="903" r:id="rId11"/>
    <p:sldId id="905" r:id="rId12"/>
    <p:sldId id="904" r:id="rId13"/>
    <p:sldId id="906" r:id="rId14"/>
    <p:sldId id="876" r:id="rId15"/>
    <p:sldId id="862" r:id="rId16"/>
    <p:sldId id="863" r:id="rId17"/>
    <p:sldId id="868" r:id="rId18"/>
    <p:sldId id="864" r:id="rId19"/>
    <p:sldId id="879" r:id="rId20"/>
    <p:sldId id="880" r:id="rId21"/>
    <p:sldId id="889" r:id="rId22"/>
    <p:sldId id="893" r:id="rId23"/>
    <p:sldId id="895" r:id="rId24"/>
    <p:sldId id="753" r:id="rId25"/>
    <p:sldId id="791" r:id="rId26"/>
    <p:sldId id="896" r:id="rId27"/>
    <p:sldId id="71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0091D1"/>
    <a:srgbClr val="1C95CD"/>
    <a:srgbClr val="FFAAAA"/>
    <a:srgbClr val="3C9D3C"/>
    <a:srgbClr val="FFBA3B"/>
    <a:srgbClr val="0000FF"/>
    <a:srgbClr val="D52324"/>
    <a:srgbClr val="299F29"/>
    <a:srgbClr val="FF7E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7" autoAdjust="0"/>
    <p:restoredTop sz="79645" autoAdjust="0"/>
  </p:normalViewPr>
  <p:slideViewPr>
    <p:cSldViewPr snapToGrid="0">
      <p:cViewPr>
        <p:scale>
          <a:sx n="66" d="100"/>
          <a:sy n="66" d="100"/>
        </p:scale>
        <p:origin x="94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COSERO hydrological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Global explanation</a:t>
            </a:r>
          </a:p>
        </p:txBody>
      </p:sp>
      <p:sp>
        <p:nvSpPr>
          <p:cNvPr id="4" name="Slide Number Placeholder 3"/>
          <p:cNvSpPr>
            <a:spLocks noGrp="1"/>
          </p:cNvSpPr>
          <p:nvPr>
            <p:ph type="sldNum" sz="quarter" idx="5"/>
          </p:nvPr>
        </p:nvSpPr>
        <p:spPr/>
        <p:txBody>
          <a:bodyPr/>
          <a:lstStyle/>
          <a:p>
            <a:fld id="{9CF2F013-C680-4F1D-A725-B09F536C38BD}" type="slidenum">
              <a:rPr lang="en-US" smtClean="0"/>
              <a:t>10</a:t>
            </a:fld>
            <a:endParaRPr lang="en-US"/>
          </a:p>
        </p:txBody>
      </p:sp>
    </p:spTree>
    <p:extLst>
      <p:ext uri="{BB962C8B-B14F-4D97-AF65-F5344CB8AC3E}">
        <p14:creationId xmlns:p14="http://schemas.microsoft.com/office/powerpoint/2010/main" val="2326364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349836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231321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42503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this point, it may bring back a lot of harsh memories trying to wrap your head around complex models….</a:t>
            </a:r>
          </a:p>
          <a:p>
            <a:r>
              <a:rPr lang="en-US" dirty="0"/>
              <a:t>Does *not* change the complexity of the model but changes the focus to explaining individual predictions</a:t>
            </a:r>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246923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this point, it may bring back a lot of harsh memories trying to wrap your head around complex models….</a:t>
            </a:r>
          </a:p>
          <a:p>
            <a:r>
              <a:rPr lang="en-US" dirty="0"/>
              <a:t>Does *not* change the complexity of the model but changes the focus to explaining individual predictions</a:t>
            </a:r>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1109190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384372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12/7/2022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12/7/2022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12/7/2022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7,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scikit-learn.org/stable/auto_examples/ensemble/plot_forest_importances.html"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hyperlink" Target="https://shap.readthedocs.io/en/latest/" TargetMode="Externa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6.xml"/><Relationship Id="rId7" Type="http://schemas.openxmlformats.org/officeDocument/2006/relationships/image" Target="../media/image2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4.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0.gif"/><Relationship Id="rId5" Type="http://schemas.openxmlformats.org/officeDocument/2006/relationships/image" Target="../media/image35.gif"/><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g"/><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7,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1" name="TextBox 10">
            <a:extLst>
              <a:ext uri="{FF2B5EF4-FFF2-40B4-BE49-F238E27FC236}">
                <a16:creationId xmlns:a16="http://schemas.microsoft.com/office/drawing/2014/main" id="{77DA628A-64D9-409C-9EE5-F72C664B46BC}"/>
              </a:ext>
            </a:extLst>
          </p:cNvPr>
          <p:cNvSpPr txBox="1"/>
          <p:nvPr/>
        </p:nvSpPr>
        <p:spPr>
          <a:xfrm>
            <a:off x="74429" y="1027050"/>
            <a:ext cx="12117572" cy="553998"/>
          </a:xfrm>
          <a:prstGeom prst="rect">
            <a:avLst/>
          </a:prstGeom>
          <a:noFill/>
        </p:spPr>
        <p:txBody>
          <a:bodyPr wrap="square" rtlCol="0">
            <a:spAutoFit/>
          </a:bodyPr>
          <a:lstStyle/>
          <a:p>
            <a:pPr algn="ctr"/>
            <a:r>
              <a:rPr lang="en-US" sz="3000" dirty="0"/>
              <a:t>How can we better understand and communicate our ML predictions?</a:t>
            </a:r>
          </a:p>
        </p:txBody>
      </p:sp>
      <p:pic>
        <p:nvPicPr>
          <p:cNvPr id="15" name="Picture 14">
            <a:extLst>
              <a:ext uri="{FF2B5EF4-FFF2-40B4-BE49-F238E27FC236}">
                <a16:creationId xmlns:a16="http://schemas.microsoft.com/office/drawing/2014/main" id="{D1ACAF78-AFE8-4673-9494-6FEEAE38F29C}"/>
              </a:ext>
            </a:extLst>
          </p:cNvPr>
          <p:cNvPicPr>
            <a:picLocks noChangeAspect="1"/>
          </p:cNvPicPr>
          <p:nvPr/>
        </p:nvPicPr>
        <p:blipFill rotWithShape="1">
          <a:blip r:embed="rId5"/>
          <a:srcRect l="2384" t="50088" r="3646"/>
          <a:stretch/>
        </p:blipFill>
        <p:spPr>
          <a:xfrm>
            <a:off x="-16820" y="1618279"/>
            <a:ext cx="7218927" cy="4833157"/>
          </a:xfrm>
          <a:prstGeom prst="rect">
            <a:avLst/>
          </a:prstGeom>
        </p:spPr>
      </p:pic>
      <p:pic>
        <p:nvPicPr>
          <p:cNvPr id="3" name="Picture 2">
            <a:extLst>
              <a:ext uri="{FF2B5EF4-FFF2-40B4-BE49-F238E27FC236}">
                <a16:creationId xmlns:a16="http://schemas.microsoft.com/office/drawing/2014/main" id="{2454CE09-042A-4352-B621-F668D6A3EBDF}"/>
              </a:ext>
            </a:extLst>
          </p:cNvPr>
          <p:cNvPicPr>
            <a:picLocks noChangeAspect="1"/>
          </p:cNvPicPr>
          <p:nvPr/>
        </p:nvPicPr>
        <p:blipFill rotWithShape="1">
          <a:blip r:embed="rId6"/>
          <a:srcRect l="63019" t="9143" r="1855"/>
          <a:stretch/>
        </p:blipFill>
        <p:spPr>
          <a:xfrm>
            <a:off x="7202110" y="1618280"/>
            <a:ext cx="4988558" cy="4833157"/>
          </a:xfrm>
          <a:prstGeom prst="rect">
            <a:avLst/>
          </a:prstGeom>
        </p:spPr>
      </p:pic>
      <p:sp>
        <p:nvSpPr>
          <p:cNvPr id="16" name="TextBox 15">
            <a:extLst>
              <a:ext uri="{FF2B5EF4-FFF2-40B4-BE49-F238E27FC236}">
                <a16:creationId xmlns:a16="http://schemas.microsoft.com/office/drawing/2014/main" id="{05B444F1-414A-4203-B7FC-2DEE7FB4C090}"/>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Gagne et al. (2019)</a:t>
            </a:r>
          </a:p>
        </p:txBody>
      </p:sp>
      <p:sp>
        <p:nvSpPr>
          <p:cNvPr id="7" name="TextBox 6">
            <a:extLst>
              <a:ext uri="{FF2B5EF4-FFF2-40B4-BE49-F238E27FC236}">
                <a16:creationId xmlns:a16="http://schemas.microsoft.com/office/drawing/2014/main" id="{679CDEA1-726B-455E-9812-0E7424636482}"/>
              </a:ext>
            </a:extLst>
          </p:cNvPr>
          <p:cNvSpPr txBox="1"/>
          <p:nvPr/>
        </p:nvSpPr>
        <p:spPr>
          <a:xfrm>
            <a:off x="-16820" y="6488668"/>
            <a:ext cx="9489440" cy="369332"/>
          </a:xfrm>
          <a:prstGeom prst="rect">
            <a:avLst/>
          </a:prstGeom>
          <a:noFill/>
        </p:spPr>
        <p:txBody>
          <a:bodyPr wrap="square" rtlCol="0">
            <a:spAutoFit/>
          </a:bodyPr>
          <a:lstStyle/>
          <a:p>
            <a:pPr algn="l"/>
            <a:r>
              <a:rPr lang="en-US" i="1" dirty="0"/>
              <a:t>(Left) Which neurons activate? (Right) Which patterns maximize the probability of severe hail?</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5C9E-3020-46D6-B491-80C825A0ABAD}"/>
              </a:ext>
            </a:extLst>
          </p:cNvPr>
          <p:cNvSpPr>
            <a:spLocks noGrp="1"/>
          </p:cNvSpPr>
          <p:nvPr>
            <p:ph type="title"/>
          </p:nvPr>
        </p:nvSpPr>
        <p:spPr/>
        <p:txBody>
          <a:bodyPr/>
          <a:lstStyle/>
          <a:p>
            <a:r>
              <a:rPr lang="en-US" b="1" dirty="0"/>
              <a:t>Permutation</a:t>
            </a:r>
            <a:r>
              <a:rPr lang="en-US" dirty="0"/>
              <a:t> </a:t>
            </a:r>
            <a:r>
              <a:rPr lang="en-US" b="1" dirty="0"/>
              <a:t>feature importance</a:t>
            </a:r>
            <a:r>
              <a:rPr lang="en-US" dirty="0"/>
              <a:t> = Increase in prediction error in response to feature permutation</a:t>
            </a:r>
          </a:p>
        </p:txBody>
      </p:sp>
      <p:sp>
        <p:nvSpPr>
          <p:cNvPr id="3" name="Slide Number Placeholder 2">
            <a:extLst>
              <a:ext uri="{FF2B5EF4-FFF2-40B4-BE49-F238E27FC236}">
                <a16:creationId xmlns:a16="http://schemas.microsoft.com/office/drawing/2014/main" id="{C5B38937-6C24-42D8-9B08-907CEC492E45}"/>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4" name="Picture 3">
            <a:extLst>
              <a:ext uri="{FF2B5EF4-FFF2-40B4-BE49-F238E27FC236}">
                <a16:creationId xmlns:a16="http://schemas.microsoft.com/office/drawing/2014/main" id="{42D10D6D-E891-459D-B49E-2BF4C8B29163}"/>
              </a:ext>
            </a:extLst>
          </p:cNvPr>
          <p:cNvPicPr>
            <a:picLocks noChangeAspect="1"/>
          </p:cNvPicPr>
          <p:nvPr/>
        </p:nvPicPr>
        <p:blipFill>
          <a:blip r:embed="rId3"/>
          <a:stretch>
            <a:fillRect/>
          </a:stretch>
        </p:blipFill>
        <p:spPr>
          <a:xfrm>
            <a:off x="-2" y="5124115"/>
            <a:ext cx="12192000" cy="1733885"/>
          </a:xfrm>
          <a:prstGeom prst="rect">
            <a:avLst/>
          </a:prstGeom>
        </p:spPr>
      </p:pic>
      <p:sp>
        <p:nvSpPr>
          <p:cNvPr id="5" name="TextBox 4">
            <a:extLst>
              <a:ext uri="{FF2B5EF4-FFF2-40B4-BE49-F238E27FC236}">
                <a16:creationId xmlns:a16="http://schemas.microsoft.com/office/drawing/2014/main" id="{EA976CAA-B92E-4954-B22C-5AF9DC20D868}"/>
              </a:ext>
            </a:extLst>
          </p:cNvPr>
          <p:cNvSpPr txBox="1"/>
          <p:nvPr/>
        </p:nvSpPr>
        <p:spPr>
          <a:xfrm>
            <a:off x="0" y="4500880"/>
            <a:ext cx="12192000" cy="553998"/>
          </a:xfrm>
          <a:prstGeom prst="rect">
            <a:avLst/>
          </a:prstGeom>
          <a:noFill/>
        </p:spPr>
        <p:txBody>
          <a:bodyPr wrap="square" rtlCol="0">
            <a:spAutoFit/>
          </a:bodyPr>
          <a:lstStyle/>
          <a:p>
            <a:pPr algn="l"/>
            <a:r>
              <a:rPr lang="en-US" sz="3000" u="sng" dirty="0"/>
              <a:t>For your project</a:t>
            </a:r>
            <a:r>
              <a:rPr lang="en-US" sz="3000" dirty="0"/>
              <a:t>: Calculate </a:t>
            </a:r>
            <a:r>
              <a:rPr lang="en-US" sz="3000" i="1" dirty="0"/>
              <a:t>random</a:t>
            </a:r>
            <a:r>
              <a:rPr lang="en-US" sz="3000" dirty="0"/>
              <a:t> PFI on test data using e.g., scikit-learn</a:t>
            </a:r>
          </a:p>
        </p:txBody>
      </p:sp>
      <p:pic>
        <p:nvPicPr>
          <p:cNvPr id="7" name="Picture 6">
            <a:extLst>
              <a:ext uri="{FF2B5EF4-FFF2-40B4-BE49-F238E27FC236}">
                <a16:creationId xmlns:a16="http://schemas.microsoft.com/office/drawing/2014/main" id="{26C9FFC6-4140-479F-B5C1-86A2F4BC379F}"/>
              </a:ext>
            </a:extLst>
          </p:cNvPr>
          <p:cNvPicPr>
            <a:picLocks noChangeAspect="1"/>
          </p:cNvPicPr>
          <p:nvPr/>
        </p:nvPicPr>
        <p:blipFill>
          <a:blip r:embed="rId4"/>
          <a:stretch>
            <a:fillRect/>
          </a:stretch>
        </p:blipFill>
        <p:spPr>
          <a:xfrm>
            <a:off x="9187178" y="2310024"/>
            <a:ext cx="3004820" cy="2156237"/>
          </a:xfrm>
          <a:prstGeom prst="rect">
            <a:avLst/>
          </a:prstGeom>
        </p:spPr>
      </p:pic>
      <p:pic>
        <p:nvPicPr>
          <p:cNvPr id="9" name="Picture 8">
            <a:extLst>
              <a:ext uri="{FF2B5EF4-FFF2-40B4-BE49-F238E27FC236}">
                <a16:creationId xmlns:a16="http://schemas.microsoft.com/office/drawing/2014/main" id="{861EC401-81DD-45D9-89E6-4A636B0DD99C}"/>
              </a:ext>
            </a:extLst>
          </p:cNvPr>
          <p:cNvPicPr>
            <a:picLocks noChangeAspect="1"/>
          </p:cNvPicPr>
          <p:nvPr/>
        </p:nvPicPr>
        <p:blipFill>
          <a:blip r:embed="rId5"/>
          <a:stretch>
            <a:fillRect/>
          </a:stretch>
        </p:blipFill>
        <p:spPr>
          <a:xfrm>
            <a:off x="6182357" y="2310024"/>
            <a:ext cx="3004821" cy="2154926"/>
          </a:xfrm>
          <a:prstGeom prst="rect">
            <a:avLst/>
          </a:prstGeom>
        </p:spPr>
      </p:pic>
      <p:sp>
        <p:nvSpPr>
          <p:cNvPr id="10" name="TextBox 9">
            <a:extLst>
              <a:ext uri="{FF2B5EF4-FFF2-40B4-BE49-F238E27FC236}">
                <a16:creationId xmlns:a16="http://schemas.microsoft.com/office/drawing/2014/main" id="{18A13A69-030F-46EB-9682-8C9636438678}"/>
              </a:ext>
            </a:extLst>
          </p:cNvPr>
          <p:cNvSpPr txBox="1"/>
          <p:nvPr/>
        </p:nvSpPr>
        <p:spPr>
          <a:xfrm>
            <a:off x="0" y="3045702"/>
            <a:ext cx="6182357" cy="553998"/>
          </a:xfrm>
          <a:prstGeom prst="rect">
            <a:avLst/>
          </a:prstGeom>
          <a:noFill/>
        </p:spPr>
        <p:txBody>
          <a:bodyPr wrap="square" rtlCol="0">
            <a:spAutoFit/>
          </a:bodyPr>
          <a:lstStyle/>
          <a:p>
            <a:pPr algn="l"/>
            <a:r>
              <a:rPr lang="en-US" sz="3000" dirty="0"/>
              <a:t>Predicting bike counts with SVM </a:t>
            </a:r>
          </a:p>
        </p:txBody>
      </p:sp>
      <p:sp>
        <p:nvSpPr>
          <p:cNvPr id="11" name="TextBox 10">
            <a:extLst>
              <a:ext uri="{FF2B5EF4-FFF2-40B4-BE49-F238E27FC236}">
                <a16:creationId xmlns:a16="http://schemas.microsoft.com/office/drawing/2014/main" id="{F75C31B1-78C4-481A-BD77-D8A5B194668F}"/>
              </a:ext>
            </a:extLst>
          </p:cNvPr>
          <p:cNvSpPr txBox="1"/>
          <p:nvPr/>
        </p:nvSpPr>
        <p:spPr>
          <a:xfrm>
            <a:off x="5008880" y="2308713"/>
            <a:ext cx="1173477" cy="553998"/>
          </a:xfrm>
          <a:prstGeom prst="rect">
            <a:avLst/>
          </a:prstGeom>
          <a:noFill/>
        </p:spPr>
        <p:txBody>
          <a:bodyPr wrap="square" rtlCol="0">
            <a:spAutoFit/>
          </a:bodyPr>
          <a:lstStyle/>
          <a:p>
            <a:pPr algn="l"/>
            <a:r>
              <a:rPr lang="en-US" sz="3000" dirty="0"/>
              <a:t>temp</a:t>
            </a:r>
          </a:p>
        </p:txBody>
      </p:sp>
      <p:sp>
        <p:nvSpPr>
          <p:cNvPr id="12" name="TextBox 11">
            <a:extLst>
              <a:ext uri="{FF2B5EF4-FFF2-40B4-BE49-F238E27FC236}">
                <a16:creationId xmlns:a16="http://schemas.microsoft.com/office/drawing/2014/main" id="{B6358838-A5CD-4136-AFC5-5F006C7A0411}"/>
              </a:ext>
            </a:extLst>
          </p:cNvPr>
          <p:cNvSpPr txBox="1"/>
          <p:nvPr/>
        </p:nvSpPr>
        <p:spPr>
          <a:xfrm>
            <a:off x="4196080" y="3912264"/>
            <a:ext cx="1986277" cy="553998"/>
          </a:xfrm>
          <a:prstGeom prst="rect">
            <a:avLst/>
          </a:prstGeom>
          <a:noFill/>
        </p:spPr>
        <p:txBody>
          <a:bodyPr wrap="square" rtlCol="0">
            <a:spAutoFit/>
          </a:bodyPr>
          <a:lstStyle/>
          <a:p>
            <a:pPr algn="l"/>
            <a:r>
              <a:rPr lang="en-US" sz="3000" dirty="0"/>
              <a:t>⚠️holiday</a:t>
            </a:r>
          </a:p>
        </p:txBody>
      </p:sp>
    </p:spTree>
    <p:extLst>
      <p:ext uri="{BB962C8B-B14F-4D97-AF65-F5344CB8AC3E}">
        <p14:creationId xmlns:p14="http://schemas.microsoft.com/office/powerpoint/2010/main" val="54056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8CD7-258D-41CF-B338-B22DB6036D11}"/>
              </a:ext>
            </a:extLst>
          </p:cNvPr>
          <p:cNvSpPr>
            <a:spLocks noGrp="1"/>
          </p:cNvSpPr>
          <p:nvPr>
            <p:ph type="title"/>
          </p:nvPr>
        </p:nvSpPr>
        <p:spPr/>
        <p:txBody>
          <a:bodyPr/>
          <a:lstStyle/>
          <a:p>
            <a:r>
              <a:rPr lang="en-US" dirty="0"/>
              <a:t>Model-</a:t>
            </a:r>
            <a:r>
              <a:rPr lang="en-US" b="1" dirty="0"/>
              <a:t>agnostic</a:t>
            </a:r>
            <a:r>
              <a:rPr lang="en-US" dirty="0"/>
              <a:t> versus </a:t>
            </a:r>
            <a:r>
              <a:rPr lang="en-US" b="1" dirty="0"/>
              <a:t>model-specific</a:t>
            </a:r>
            <a:r>
              <a:rPr lang="en-US" dirty="0"/>
              <a:t> explanation</a:t>
            </a:r>
            <a:br>
              <a:rPr lang="en-US" dirty="0"/>
            </a:br>
            <a:r>
              <a:rPr lang="en-US" dirty="0"/>
              <a:t>Example: Random forests (see final project)</a:t>
            </a:r>
          </a:p>
        </p:txBody>
      </p:sp>
      <p:sp>
        <p:nvSpPr>
          <p:cNvPr id="3" name="Slide Number Placeholder 2">
            <a:extLst>
              <a:ext uri="{FF2B5EF4-FFF2-40B4-BE49-F238E27FC236}">
                <a16:creationId xmlns:a16="http://schemas.microsoft.com/office/drawing/2014/main" id="{EE37495D-F85F-40FA-9B64-5EFB617A9487}"/>
              </a:ext>
            </a:extLst>
          </p:cNvPr>
          <p:cNvSpPr>
            <a:spLocks noGrp="1"/>
          </p:cNvSpPr>
          <p:nvPr>
            <p:ph type="sldNum" sz="quarter" idx="12"/>
          </p:nvPr>
        </p:nvSpPr>
        <p:spPr/>
        <p:txBody>
          <a:bodyPr/>
          <a:lstStyle/>
          <a:p>
            <a:fld id="{A5686A01-FA10-4E06-92C7-92734750F4C6}" type="slidenum">
              <a:rPr lang="en-US" smtClean="0"/>
              <a:t>11</a:t>
            </a:fld>
            <a:endParaRPr lang="en-US"/>
          </a:p>
        </p:txBody>
      </p:sp>
      <p:pic>
        <p:nvPicPr>
          <p:cNvPr id="4" name="Picture 3">
            <a:extLst>
              <a:ext uri="{FF2B5EF4-FFF2-40B4-BE49-F238E27FC236}">
                <a16:creationId xmlns:a16="http://schemas.microsoft.com/office/drawing/2014/main" id="{E4DBAAB4-3D5E-448E-A334-F339E3F3FEB1}"/>
              </a:ext>
            </a:extLst>
          </p:cNvPr>
          <p:cNvPicPr>
            <a:picLocks noChangeAspect="1"/>
          </p:cNvPicPr>
          <p:nvPr/>
        </p:nvPicPr>
        <p:blipFill>
          <a:blip r:embed="rId3"/>
          <a:stretch>
            <a:fillRect/>
          </a:stretch>
        </p:blipFill>
        <p:spPr>
          <a:xfrm>
            <a:off x="7193280" y="2286000"/>
            <a:ext cx="4998720" cy="4241123"/>
          </a:xfrm>
          <a:prstGeom prst="rect">
            <a:avLst/>
          </a:prstGeom>
        </p:spPr>
      </p:pic>
      <p:pic>
        <p:nvPicPr>
          <p:cNvPr id="5" name="Picture 4">
            <a:extLst>
              <a:ext uri="{FF2B5EF4-FFF2-40B4-BE49-F238E27FC236}">
                <a16:creationId xmlns:a16="http://schemas.microsoft.com/office/drawing/2014/main" id="{67DFAAAD-4AA3-481E-93F5-5F3F27FF5184}"/>
              </a:ext>
            </a:extLst>
          </p:cNvPr>
          <p:cNvPicPr>
            <a:picLocks noChangeAspect="1"/>
          </p:cNvPicPr>
          <p:nvPr/>
        </p:nvPicPr>
        <p:blipFill>
          <a:blip r:embed="rId4"/>
          <a:stretch>
            <a:fillRect/>
          </a:stretch>
        </p:blipFill>
        <p:spPr>
          <a:xfrm>
            <a:off x="-3" y="2285640"/>
            <a:ext cx="5588004" cy="4243173"/>
          </a:xfrm>
          <a:prstGeom prst="rect">
            <a:avLst/>
          </a:prstGeom>
        </p:spPr>
      </p:pic>
      <p:sp>
        <p:nvSpPr>
          <p:cNvPr id="6" name="TextBox 5">
            <a:extLst>
              <a:ext uri="{FF2B5EF4-FFF2-40B4-BE49-F238E27FC236}">
                <a16:creationId xmlns:a16="http://schemas.microsoft.com/office/drawing/2014/main" id="{3BF9A16F-46C2-4391-AEE9-5506F7435703}"/>
              </a:ext>
            </a:extLst>
          </p:cNvPr>
          <p:cNvSpPr txBox="1"/>
          <p:nvPr/>
        </p:nvSpPr>
        <p:spPr>
          <a:xfrm>
            <a:off x="1524002" y="6488667"/>
            <a:ext cx="10667998" cy="369332"/>
          </a:xfrm>
          <a:prstGeom prst="rect">
            <a:avLst/>
          </a:prstGeom>
          <a:noFill/>
        </p:spPr>
        <p:txBody>
          <a:bodyPr wrap="square" rtlCol="0">
            <a:spAutoFit/>
          </a:bodyPr>
          <a:lstStyle/>
          <a:p>
            <a:pPr algn="r"/>
            <a:r>
              <a:rPr lang="en-US" i="1" u="sng" dirty="0"/>
              <a:t>Source:</a:t>
            </a:r>
            <a:r>
              <a:rPr lang="en-US" i="1" dirty="0"/>
              <a:t> </a:t>
            </a:r>
            <a:r>
              <a:rPr lang="en-US" i="1" dirty="0">
                <a:hlinkClick r:id="rId5"/>
              </a:rPr>
              <a:t>https://scikit-learn.org/stable/auto_examples/ensemble/plot_forest_importances.html</a:t>
            </a:r>
            <a:r>
              <a:rPr lang="en-US" i="1" dirty="0"/>
              <a:t> </a:t>
            </a:r>
          </a:p>
        </p:txBody>
      </p:sp>
      <p:sp>
        <p:nvSpPr>
          <p:cNvPr id="7" name="TextBox 6">
            <a:extLst>
              <a:ext uri="{FF2B5EF4-FFF2-40B4-BE49-F238E27FC236}">
                <a16:creationId xmlns:a16="http://schemas.microsoft.com/office/drawing/2014/main" id="{42D2F332-A17C-4094-B66E-F21F8C32D355}"/>
              </a:ext>
            </a:extLst>
          </p:cNvPr>
          <p:cNvSpPr txBox="1"/>
          <p:nvPr/>
        </p:nvSpPr>
        <p:spPr>
          <a:xfrm>
            <a:off x="3220720" y="3535680"/>
            <a:ext cx="2153920" cy="1477328"/>
          </a:xfrm>
          <a:prstGeom prst="rect">
            <a:avLst/>
          </a:prstGeom>
          <a:noFill/>
        </p:spPr>
        <p:txBody>
          <a:bodyPr wrap="square" rtlCol="0">
            <a:spAutoFit/>
          </a:bodyPr>
          <a:lstStyle/>
          <a:p>
            <a:pPr algn="ctr"/>
            <a:r>
              <a:rPr lang="en-US" sz="3000" dirty="0">
                <a:solidFill>
                  <a:schemeClr val="bg1"/>
                </a:solidFill>
              </a:rPr>
              <a:t>Random </a:t>
            </a:r>
          </a:p>
          <a:p>
            <a:pPr algn="ctr"/>
            <a:r>
              <a:rPr lang="en-US" sz="3000" dirty="0">
                <a:solidFill>
                  <a:schemeClr val="bg1"/>
                </a:solidFill>
              </a:rPr>
              <a:t>Feature</a:t>
            </a:r>
          </a:p>
          <a:p>
            <a:pPr algn="ctr"/>
            <a:r>
              <a:rPr lang="en-US" sz="3000" dirty="0">
                <a:solidFill>
                  <a:schemeClr val="bg1"/>
                </a:solidFill>
              </a:rPr>
              <a:t>Permutation</a:t>
            </a:r>
          </a:p>
        </p:txBody>
      </p:sp>
      <p:sp>
        <p:nvSpPr>
          <p:cNvPr id="8" name="TextBox 7">
            <a:extLst>
              <a:ext uri="{FF2B5EF4-FFF2-40B4-BE49-F238E27FC236}">
                <a16:creationId xmlns:a16="http://schemas.microsoft.com/office/drawing/2014/main" id="{9CBD4144-3067-4CC7-9E6C-9E7B84542BD7}"/>
              </a:ext>
            </a:extLst>
          </p:cNvPr>
          <p:cNvSpPr txBox="1"/>
          <p:nvPr/>
        </p:nvSpPr>
        <p:spPr>
          <a:xfrm>
            <a:off x="9895840" y="3798264"/>
            <a:ext cx="2143760" cy="1477328"/>
          </a:xfrm>
          <a:prstGeom prst="rect">
            <a:avLst/>
          </a:prstGeom>
          <a:noFill/>
        </p:spPr>
        <p:txBody>
          <a:bodyPr wrap="square" rtlCol="0">
            <a:spAutoFit/>
          </a:bodyPr>
          <a:lstStyle/>
          <a:p>
            <a:pPr algn="ctr"/>
            <a:r>
              <a:rPr lang="en-US" sz="3000" dirty="0">
                <a:solidFill>
                  <a:schemeClr val="bg1"/>
                </a:solidFill>
              </a:rPr>
              <a:t>Mean Decrease Impurity</a:t>
            </a:r>
          </a:p>
        </p:txBody>
      </p:sp>
    </p:spTree>
    <p:extLst>
      <p:ext uri="{BB962C8B-B14F-4D97-AF65-F5344CB8AC3E}">
        <p14:creationId xmlns:p14="http://schemas.microsoft.com/office/powerpoint/2010/main" val="581407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8CD7-258D-41CF-B338-B22DB6036D11}"/>
              </a:ext>
            </a:extLst>
          </p:cNvPr>
          <p:cNvSpPr>
            <a:spLocks noGrp="1"/>
          </p:cNvSpPr>
          <p:nvPr>
            <p:ph type="title"/>
          </p:nvPr>
        </p:nvSpPr>
        <p:spPr/>
        <p:txBody>
          <a:bodyPr/>
          <a:lstStyle/>
          <a:p>
            <a:r>
              <a:rPr lang="en-US" dirty="0"/>
              <a:t>Model-</a:t>
            </a:r>
            <a:r>
              <a:rPr lang="en-US" b="1" dirty="0"/>
              <a:t>agnostic</a:t>
            </a:r>
            <a:r>
              <a:rPr lang="en-US" dirty="0"/>
              <a:t> versus </a:t>
            </a:r>
            <a:r>
              <a:rPr lang="en-US" b="1" dirty="0"/>
              <a:t>model-specific</a:t>
            </a:r>
            <a:r>
              <a:rPr lang="en-US" dirty="0"/>
              <a:t> explanation</a:t>
            </a:r>
            <a:br>
              <a:rPr lang="en-US" dirty="0"/>
            </a:br>
            <a:r>
              <a:rPr lang="en-US" dirty="0"/>
              <a:t>Example 2: </a:t>
            </a:r>
            <a:r>
              <a:rPr lang="en-US" dirty="0" err="1"/>
              <a:t>SHAPley</a:t>
            </a:r>
            <a:r>
              <a:rPr lang="en-US" dirty="0"/>
              <a:t> values</a:t>
            </a:r>
          </a:p>
        </p:txBody>
      </p:sp>
      <p:sp>
        <p:nvSpPr>
          <p:cNvPr id="3" name="Slide Number Placeholder 2">
            <a:extLst>
              <a:ext uri="{FF2B5EF4-FFF2-40B4-BE49-F238E27FC236}">
                <a16:creationId xmlns:a16="http://schemas.microsoft.com/office/drawing/2014/main" id="{EE37495D-F85F-40FA-9B64-5EFB617A9487}"/>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4" name="Rectangle 3">
            <a:extLst>
              <a:ext uri="{FF2B5EF4-FFF2-40B4-BE49-F238E27FC236}">
                <a16:creationId xmlns:a16="http://schemas.microsoft.com/office/drawing/2014/main" id="{A7F8EB6C-60F9-47EF-8E7C-6DFF3CD08C27}"/>
              </a:ext>
            </a:extLst>
          </p:cNvPr>
          <p:cNvSpPr/>
          <p:nvPr/>
        </p:nvSpPr>
        <p:spPr>
          <a:xfrm>
            <a:off x="7836773" y="6211668"/>
            <a:ext cx="4355227"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a:ln>
                  <a:noFill/>
                </a:ln>
                <a:solidFill>
                  <a:prstClr val="white"/>
                </a:solidFill>
                <a:effectLst/>
                <a:uLnTx/>
                <a:uFillTx/>
              </a:rPr>
              <a:t>Shapley (1951), </a:t>
            </a:r>
            <a:r>
              <a:rPr kumimoji="0" lang="en-US" sz="1800" b="0" i="1" u="none" strike="noStrike" kern="0" cap="none" spc="0" normalizeH="0" baseline="0" noProof="0" dirty="0">
                <a:ln>
                  <a:noFill/>
                </a:ln>
                <a:solidFill>
                  <a:prstClr val="white"/>
                </a:solidFill>
                <a:effectLst/>
                <a:uLnTx/>
                <a:uFillTx/>
                <a:hlinkClick r:id="rId2"/>
              </a:rPr>
              <a:t>https://shap.readthedocs.io/en/latest/</a:t>
            </a:r>
            <a:r>
              <a:rPr kumimoji="0" lang="en-US" sz="1800" b="0" i="1" u="none" strike="noStrike" kern="0" cap="none" spc="0" normalizeH="0" baseline="0" noProof="0" dirty="0">
                <a:ln>
                  <a:noFill/>
                </a:ln>
                <a:solidFill>
                  <a:prstClr val="white"/>
                </a:solidFill>
                <a:effectLst/>
                <a:uLnTx/>
                <a:uFillTx/>
              </a:rPr>
              <a:t> </a:t>
            </a:r>
          </a:p>
        </p:txBody>
      </p:sp>
      <p:pic>
        <p:nvPicPr>
          <p:cNvPr id="6" name="Picture 5">
            <a:extLst>
              <a:ext uri="{FF2B5EF4-FFF2-40B4-BE49-F238E27FC236}">
                <a16:creationId xmlns:a16="http://schemas.microsoft.com/office/drawing/2014/main" id="{F0C129A9-7BA2-452C-847E-F52AA1585D27}"/>
              </a:ext>
            </a:extLst>
          </p:cNvPr>
          <p:cNvPicPr>
            <a:picLocks noChangeAspect="1"/>
          </p:cNvPicPr>
          <p:nvPr/>
        </p:nvPicPr>
        <p:blipFill>
          <a:blip r:embed="rId3"/>
          <a:stretch>
            <a:fillRect/>
          </a:stretch>
        </p:blipFill>
        <p:spPr>
          <a:xfrm>
            <a:off x="-92596" y="2488557"/>
            <a:ext cx="7929370" cy="4421070"/>
          </a:xfrm>
          <a:prstGeom prst="rect">
            <a:avLst/>
          </a:prstGeom>
        </p:spPr>
      </p:pic>
      <p:pic>
        <p:nvPicPr>
          <p:cNvPr id="8" name="Picture 7">
            <a:extLst>
              <a:ext uri="{FF2B5EF4-FFF2-40B4-BE49-F238E27FC236}">
                <a16:creationId xmlns:a16="http://schemas.microsoft.com/office/drawing/2014/main" id="{3261F022-E508-4D43-AA8D-7FB9858FC800}"/>
              </a:ext>
            </a:extLst>
          </p:cNvPr>
          <p:cNvPicPr>
            <a:picLocks noChangeAspect="1"/>
          </p:cNvPicPr>
          <p:nvPr/>
        </p:nvPicPr>
        <p:blipFill>
          <a:blip r:embed="rId4"/>
          <a:stretch>
            <a:fillRect/>
          </a:stretch>
        </p:blipFill>
        <p:spPr>
          <a:xfrm>
            <a:off x="7732412" y="2488556"/>
            <a:ext cx="4459586" cy="1423687"/>
          </a:xfrm>
          <a:prstGeom prst="rect">
            <a:avLst/>
          </a:prstGeom>
        </p:spPr>
      </p:pic>
      <p:pic>
        <p:nvPicPr>
          <p:cNvPr id="12" name="Picture 11">
            <a:extLst>
              <a:ext uri="{FF2B5EF4-FFF2-40B4-BE49-F238E27FC236}">
                <a16:creationId xmlns:a16="http://schemas.microsoft.com/office/drawing/2014/main" id="{1BBB59FA-BA00-4251-AC42-7E45FD411016}"/>
              </a:ext>
            </a:extLst>
          </p:cNvPr>
          <p:cNvPicPr>
            <a:picLocks noChangeAspect="1"/>
          </p:cNvPicPr>
          <p:nvPr/>
        </p:nvPicPr>
        <p:blipFill>
          <a:blip r:embed="rId5"/>
          <a:stretch>
            <a:fillRect/>
          </a:stretch>
        </p:blipFill>
        <p:spPr>
          <a:xfrm>
            <a:off x="7836773" y="3894973"/>
            <a:ext cx="3151649" cy="1099412"/>
          </a:xfrm>
          <a:prstGeom prst="rect">
            <a:avLst/>
          </a:prstGeom>
        </p:spPr>
      </p:pic>
      <p:pic>
        <p:nvPicPr>
          <p:cNvPr id="14" name="Picture 13">
            <a:extLst>
              <a:ext uri="{FF2B5EF4-FFF2-40B4-BE49-F238E27FC236}">
                <a16:creationId xmlns:a16="http://schemas.microsoft.com/office/drawing/2014/main" id="{3F3D62B8-3745-4EAF-BBB5-F250243CBF17}"/>
              </a:ext>
            </a:extLst>
          </p:cNvPr>
          <p:cNvPicPr>
            <a:picLocks noChangeAspect="1"/>
          </p:cNvPicPr>
          <p:nvPr/>
        </p:nvPicPr>
        <p:blipFill>
          <a:blip r:embed="rId6"/>
          <a:stretch>
            <a:fillRect/>
          </a:stretch>
        </p:blipFill>
        <p:spPr>
          <a:xfrm>
            <a:off x="7836773" y="5191618"/>
            <a:ext cx="2486683" cy="1099412"/>
          </a:xfrm>
          <a:prstGeom prst="rect">
            <a:avLst/>
          </a:prstGeom>
        </p:spPr>
      </p:pic>
      <p:pic>
        <p:nvPicPr>
          <p:cNvPr id="10" name="Picture 9">
            <a:extLst>
              <a:ext uri="{FF2B5EF4-FFF2-40B4-BE49-F238E27FC236}">
                <a16:creationId xmlns:a16="http://schemas.microsoft.com/office/drawing/2014/main" id="{D74C2966-7EA0-4A72-B3F9-1BDCE1415213}"/>
              </a:ext>
            </a:extLst>
          </p:cNvPr>
          <p:cNvPicPr>
            <a:picLocks noChangeAspect="1"/>
          </p:cNvPicPr>
          <p:nvPr/>
        </p:nvPicPr>
        <p:blipFill>
          <a:blip r:embed="rId7"/>
          <a:stretch>
            <a:fillRect/>
          </a:stretch>
        </p:blipFill>
        <p:spPr>
          <a:xfrm>
            <a:off x="9962205" y="4577696"/>
            <a:ext cx="2655807" cy="1205156"/>
          </a:xfrm>
          <a:prstGeom prst="rect">
            <a:avLst/>
          </a:prstGeom>
        </p:spPr>
      </p:pic>
    </p:spTree>
    <p:extLst>
      <p:ext uri="{BB962C8B-B14F-4D97-AF65-F5344CB8AC3E}">
        <p14:creationId xmlns:p14="http://schemas.microsoft.com/office/powerpoint/2010/main" val="155602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1E562-E4E3-4EF8-8622-64FE959FB218}"/>
              </a:ext>
            </a:extLst>
          </p:cNvPr>
          <p:cNvSpPr>
            <a:spLocks noGrp="1"/>
          </p:cNvSpPr>
          <p:nvPr>
            <p:ph type="title"/>
          </p:nvPr>
        </p:nvSpPr>
        <p:spPr/>
        <p:txBody>
          <a:bodyPr/>
          <a:lstStyle/>
          <a:p>
            <a:r>
              <a:rPr lang="en-US" b="1" dirty="0"/>
              <a:t>Partial Dependence Plots</a:t>
            </a:r>
            <a:r>
              <a:rPr lang="en-US" dirty="0"/>
              <a:t> “</a:t>
            </a:r>
            <a:r>
              <a:rPr lang="en-US" sz="4400" dirty="0"/>
              <a:t>show the marginal effect of 1 or 2 inputs on the predicted outputs”</a:t>
            </a:r>
            <a:endParaRPr lang="en-US" dirty="0"/>
          </a:p>
        </p:txBody>
      </p:sp>
      <p:sp>
        <p:nvSpPr>
          <p:cNvPr id="3" name="Slide Number Placeholder 2">
            <a:extLst>
              <a:ext uri="{FF2B5EF4-FFF2-40B4-BE49-F238E27FC236}">
                <a16:creationId xmlns:a16="http://schemas.microsoft.com/office/drawing/2014/main" id="{768DAFF4-C77D-4AC1-9742-66B92D808AC2}"/>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a:extLst>
              <a:ext uri="{FF2B5EF4-FFF2-40B4-BE49-F238E27FC236}">
                <a16:creationId xmlns:a16="http://schemas.microsoft.com/office/drawing/2014/main" id="{A5EABDF0-77C0-4311-9C2D-1A64A875D526}"/>
              </a:ext>
            </a:extLst>
          </p:cNvPr>
          <p:cNvPicPr>
            <a:picLocks noChangeAspect="1"/>
          </p:cNvPicPr>
          <p:nvPr/>
        </p:nvPicPr>
        <p:blipFill rotWithShape="1">
          <a:blip r:embed="rId2"/>
          <a:srcRect t="4542" r="3436" b="5547"/>
          <a:stretch/>
        </p:blipFill>
        <p:spPr>
          <a:xfrm>
            <a:off x="1232332" y="2368195"/>
            <a:ext cx="10954251" cy="4489805"/>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5A50D59F-337C-4D21-B38D-9BA11E7E4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902" y="6016762"/>
            <a:ext cx="835773" cy="844131"/>
          </a:xfrm>
          <a:prstGeom prst="rect">
            <a:avLst/>
          </a:prstGeom>
        </p:spPr>
      </p:pic>
      <p:pic>
        <p:nvPicPr>
          <p:cNvPr id="9" name="Picture 8" descr="Logo&#10;&#10;Description automatically generated">
            <a:extLst>
              <a:ext uri="{FF2B5EF4-FFF2-40B4-BE49-F238E27FC236}">
                <a16:creationId xmlns:a16="http://schemas.microsoft.com/office/drawing/2014/main" id="{98D18873-54EA-4956-957F-5F89BEF5A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08613"/>
            <a:ext cx="1226917" cy="660427"/>
          </a:xfrm>
          <a:prstGeom prst="rect">
            <a:avLst/>
          </a:prstGeom>
        </p:spPr>
      </p:pic>
    </p:spTree>
    <p:extLst>
      <p:ext uri="{BB962C8B-B14F-4D97-AF65-F5344CB8AC3E}">
        <p14:creationId xmlns:p14="http://schemas.microsoft.com/office/powerpoint/2010/main" val="955450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normAutofit fontScale="90000"/>
          </a:bodyPr>
          <a:lstStyle/>
          <a:p>
            <a:r>
              <a:rPr lang="en-US" dirty="0"/>
              <a:t>3 weeks ago = general case: Artificial Neural Networks</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87882"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pic>
        <p:nvPicPr>
          <p:cNvPr id="9" name="Picture 8" descr="Icon&#10;&#10;Description automatically generated">
            <a:extLst>
              <a:ext uri="{FF2B5EF4-FFF2-40B4-BE49-F238E27FC236}">
                <a16:creationId xmlns:a16="http://schemas.microsoft.com/office/drawing/2014/main" id="{009DAACD-BC68-4B7A-AF57-CCF50AC46E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2670604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935024"/>
          </a:xfrm>
        </p:spPr>
        <p:txBody>
          <a:bodyPr>
            <a:normAutofit fontScale="90000"/>
          </a:bodyPr>
          <a:lstStyle/>
          <a:p>
            <a:r>
              <a:rPr lang="en-US" dirty="0"/>
              <a:t>2 weeks ago = Convolutional Neural Networks (CNNs)</a:t>
            </a:r>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descr="A picture containing diagram&#10;&#10;Description automatically generated">
            <a:extLst>
              <a:ext uri="{FF2B5EF4-FFF2-40B4-BE49-F238E27FC236}">
                <a16:creationId xmlns:a16="http://schemas.microsoft.com/office/drawing/2014/main" id="{F8CA57E7-83C4-47B2-9207-D9F9ED04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661006"/>
            <a:ext cx="5749007" cy="4196994"/>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F470C93F-6F12-4500-9209-A6506C24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46" y="1041864"/>
            <a:ext cx="6814252" cy="6826801"/>
          </a:xfrm>
          <a:prstGeom prst="rect">
            <a:avLst/>
          </a:prstGeom>
        </p:spPr>
      </p:pic>
      <p:sp>
        <p:nvSpPr>
          <p:cNvPr id="8" name="TextBox 7">
            <a:extLst>
              <a:ext uri="{FF2B5EF4-FFF2-40B4-BE49-F238E27FC236}">
                <a16:creationId xmlns:a16="http://schemas.microsoft.com/office/drawing/2014/main" id="{B4C1844D-A9CF-4CE1-9035-8828BCFF2F1C}"/>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Giphy</a:t>
            </a:r>
            <a:r>
              <a:rPr lang="en-US" i="1" dirty="0"/>
              <a:t>, Analytics India Magazine (K. </a:t>
            </a:r>
            <a:r>
              <a:rPr lang="en-US" i="1" dirty="0" err="1"/>
              <a:t>Maladkar</a:t>
            </a:r>
            <a:r>
              <a:rPr lang="en-US" i="1" dirty="0"/>
              <a:t>)</a:t>
            </a:r>
          </a:p>
        </p:txBody>
      </p:sp>
      <p:sp>
        <p:nvSpPr>
          <p:cNvPr id="11" name="TextBox 10">
            <a:extLst>
              <a:ext uri="{FF2B5EF4-FFF2-40B4-BE49-F238E27FC236}">
                <a16:creationId xmlns:a16="http://schemas.microsoft.com/office/drawing/2014/main" id="{8133ACAD-0B26-4C45-BE75-EAD42C4BE6F9}"/>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Artificial Neural Networks used to process images</a:t>
            </a:r>
          </a:p>
        </p:txBody>
      </p:sp>
      <p:pic>
        <p:nvPicPr>
          <p:cNvPr id="9" name="Picture 8" descr="Icon&#10;&#10;Description automatically generated">
            <a:extLst>
              <a:ext uri="{FF2B5EF4-FFF2-40B4-BE49-F238E27FC236}">
                <a16:creationId xmlns:a16="http://schemas.microsoft.com/office/drawing/2014/main" id="{67FC593C-8F4C-4BB1-ADA4-2780229B0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3989919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889175"/>
          </a:xfrm>
        </p:spPr>
        <p:txBody>
          <a:bodyPr>
            <a:normAutofit fontScale="90000"/>
          </a:bodyPr>
          <a:lstStyle/>
          <a:p>
            <a:r>
              <a:rPr lang="en-US" dirty="0"/>
              <a:t>CNNs used for </a:t>
            </a:r>
            <a:r>
              <a:rPr lang="en-US" b="1" dirty="0"/>
              <a:t>computer vision </a:t>
            </a:r>
            <a:r>
              <a:rPr lang="en-US" dirty="0"/>
              <a:t>(analyzing images, videos)</a:t>
            </a:r>
            <a:endParaRPr lang="en-US" b="1" dirty="0"/>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6" name="Picture 5">
            <a:extLst>
              <a:ext uri="{FF2B5EF4-FFF2-40B4-BE49-F238E27FC236}">
                <a16:creationId xmlns:a16="http://schemas.microsoft.com/office/drawing/2014/main" id="{A90C82BF-85DF-45FF-B85F-3372BD468065}"/>
              </a:ext>
            </a:extLst>
          </p:cNvPr>
          <p:cNvPicPr>
            <a:picLocks noChangeAspect="1"/>
          </p:cNvPicPr>
          <p:nvPr/>
        </p:nvPicPr>
        <p:blipFill>
          <a:blip r:embed="rId2"/>
          <a:stretch>
            <a:fillRect/>
          </a:stretch>
        </p:blipFill>
        <p:spPr>
          <a:xfrm>
            <a:off x="0" y="1931808"/>
            <a:ext cx="12192000" cy="4926192"/>
          </a:xfrm>
          <a:prstGeom prst="rect">
            <a:avLst/>
          </a:prstGeom>
        </p:spPr>
      </p:pic>
      <p:sp>
        <p:nvSpPr>
          <p:cNvPr id="9" name="TextBox 8">
            <a:extLst>
              <a:ext uri="{FF2B5EF4-FFF2-40B4-BE49-F238E27FC236}">
                <a16:creationId xmlns:a16="http://schemas.microsoft.com/office/drawing/2014/main" id="{6943D1E6-CC81-4C29-848B-044F415DBB6C}"/>
              </a:ext>
            </a:extLst>
          </p:cNvPr>
          <p:cNvSpPr txBox="1"/>
          <p:nvPr/>
        </p:nvSpPr>
        <p:spPr>
          <a:xfrm>
            <a:off x="5747676" y="6339810"/>
            <a:ext cx="6442992" cy="307777"/>
          </a:xfrm>
          <a:prstGeom prst="rect">
            <a:avLst/>
          </a:prstGeom>
          <a:noFill/>
        </p:spPr>
        <p:txBody>
          <a:bodyPr wrap="square">
            <a:spAutoFit/>
          </a:bodyPr>
          <a:lstStyle/>
          <a:p>
            <a:pPr algn="r"/>
            <a:r>
              <a:rPr lang="en-US" sz="1400" i="1" u="sng" dirty="0">
                <a:solidFill>
                  <a:schemeClr val="bg1"/>
                </a:solidFill>
              </a:rPr>
              <a:t>Source</a:t>
            </a:r>
            <a:r>
              <a:rPr lang="en-US" sz="1400" i="1" dirty="0">
                <a:solidFill>
                  <a:schemeClr val="bg1"/>
                </a:solidFill>
              </a:rPr>
              <a:t>: Stanford (CS231)</a:t>
            </a:r>
          </a:p>
        </p:txBody>
      </p:sp>
    </p:spTree>
    <p:extLst>
      <p:ext uri="{BB962C8B-B14F-4D97-AF65-F5344CB8AC3E}">
        <p14:creationId xmlns:p14="http://schemas.microsoft.com/office/powerpoint/2010/main" val="1334385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8E2F-C134-4967-811C-45E566384444}"/>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5" name="Picture 4">
            <a:extLst>
              <a:ext uri="{FF2B5EF4-FFF2-40B4-BE49-F238E27FC236}">
                <a16:creationId xmlns:a16="http://schemas.microsoft.com/office/drawing/2014/main" id="{85EA5239-E30C-4474-AD7E-C92DA41A0EBA}"/>
              </a:ext>
            </a:extLst>
          </p:cNvPr>
          <p:cNvPicPr>
            <a:picLocks noChangeAspect="1"/>
          </p:cNvPicPr>
          <p:nvPr/>
        </p:nvPicPr>
        <p:blipFill>
          <a:blip r:embed="rId2"/>
          <a:stretch>
            <a:fillRect/>
          </a:stretch>
        </p:blipFill>
        <p:spPr>
          <a:xfrm>
            <a:off x="3567774" y="1030692"/>
            <a:ext cx="8624226" cy="4400773"/>
          </a:xfrm>
          <a:prstGeom prst="rect">
            <a:avLst/>
          </a:prstGeom>
        </p:spPr>
      </p:pic>
      <p:pic>
        <p:nvPicPr>
          <p:cNvPr id="7" name="Picture 6">
            <a:extLst>
              <a:ext uri="{FF2B5EF4-FFF2-40B4-BE49-F238E27FC236}">
                <a16:creationId xmlns:a16="http://schemas.microsoft.com/office/drawing/2014/main" id="{E3ABA1E2-0210-4C82-AF84-EC7358B13025}"/>
              </a:ext>
            </a:extLst>
          </p:cNvPr>
          <p:cNvPicPr>
            <a:picLocks noChangeAspect="1"/>
          </p:cNvPicPr>
          <p:nvPr/>
        </p:nvPicPr>
        <p:blipFill>
          <a:blip r:embed="rId3"/>
          <a:stretch>
            <a:fillRect/>
          </a:stretch>
        </p:blipFill>
        <p:spPr>
          <a:xfrm>
            <a:off x="-26814" y="1030692"/>
            <a:ext cx="3594587" cy="5827307"/>
          </a:xfrm>
          <a:prstGeom prst="rect">
            <a:avLst/>
          </a:prstGeom>
        </p:spPr>
      </p:pic>
      <p:sp>
        <p:nvSpPr>
          <p:cNvPr id="8" name="TextBox 7">
            <a:extLst>
              <a:ext uri="{FF2B5EF4-FFF2-40B4-BE49-F238E27FC236}">
                <a16:creationId xmlns:a16="http://schemas.microsoft.com/office/drawing/2014/main" id="{4897E3F0-2185-43ED-A388-DC2661BA299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Zhu et al. (2017), Prabhat et al. (2020)</a:t>
            </a:r>
          </a:p>
        </p:txBody>
      </p:sp>
      <p:sp>
        <p:nvSpPr>
          <p:cNvPr id="9" name="TextBox 8">
            <a:extLst>
              <a:ext uri="{FF2B5EF4-FFF2-40B4-BE49-F238E27FC236}">
                <a16:creationId xmlns:a16="http://schemas.microsoft.com/office/drawing/2014/main" id="{89D0DA4D-1068-460D-8035-9B53916AE7E5}"/>
              </a:ext>
            </a:extLst>
          </p:cNvPr>
          <p:cNvSpPr txBox="1"/>
          <p:nvPr/>
        </p:nvSpPr>
        <p:spPr>
          <a:xfrm>
            <a:off x="3567773" y="5431465"/>
            <a:ext cx="2971250" cy="1477328"/>
          </a:xfrm>
          <a:prstGeom prst="rect">
            <a:avLst/>
          </a:prstGeom>
          <a:noFill/>
        </p:spPr>
        <p:txBody>
          <a:bodyPr wrap="square" rtlCol="0">
            <a:spAutoFit/>
          </a:bodyPr>
          <a:lstStyle/>
          <a:p>
            <a:pPr algn="l"/>
            <a:r>
              <a:rPr lang="en-US" sz="3000" dirty="0"/>
              <a:t>Object Detection for Remote Sensing</a:t>
            </a:r>
          </a:p>
        </p:txBody>
      </p:sp>
      <p:sp>
        <p:nvSpPr>
          <p:cNvPr id="10" name="TextBox 9">
            <a:extLst>
              <a:ext uri="{FF2B5EF4-FFF2-40B4-BE49-F238E27FC236}">
                <a16:creationId xmlns:a16="http://schemas.microsoft.com/office/drawing/2014/main" id="{109BBAE5-84E4-4E48-8C0A-F90066BD46BD}"/>
              </a:ext>
            </a:extLst>
          </p:cNvPr>
          <p:cNvSpPr txBox="1"/>
          <p:nvPr/>
        </p:nvSpPr>
        <p:spPr>
          <a:xfrm>
            <a:off x="7165904" y="5380672"/>
            <a:ext cx="5024764" cy="1015663"/>
          </a:xfrm>
          <a:prstGeom prst="rect">
            <a:avLst/>
          </a:prstGeom>
          <a:noFill/>
        </p:spPr>
        <p:txBody>
          <a:bodyPr wrap="square" rtlCol="0">
            <a:spAutoFit/>
          </a:bodyPr>
          <a:lstStyle/>
          <a:p>
            <a:pPr algn="ctr"/>
            <a:r>
              <a:rPr lang="en-US" sz="3000" dirty="0"/>
              <a:t>Instance Segmentation for Storm Detection</a:t>
            </a:r>
          </a:p>
        </p:txBody>
      </p:sp>
    </p:spTree>
    <p:extLst>
      <p:ext uri="{BB962C8B-B14F-4D97-AF65-F5344CB8AC3E}">
        <p14:creationId xmlns:p14="http://schemas.microsoft.com/office/powerpoint/2010/main" val="120645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E335-8020-411C-8070-3A51F0C8E356}"/>
              </a:ext>
            </a:extLst>
          </p:cNvPr>
          <p:cNvSpPr>
            <a:spLocks noGrp="1"/>
          </p:cNvSpPr>
          <p:nvPr>
            <p:ph type="title"/>
          </p:nvPr>
        </p:nvSpPr>
        <p:spPr>
          <a:xfrm>
            <a:off x="-2" y="1042632"/>
            <a:ext cx="12192000" cy="966921"/>
          </a:xfrm>
        </p:spPr>
        <p:txBody>
          <a:bodyPr/>
          <a:lstStyle/>
          <a:p>
            <a:r>
              <a:rPr lang="en-US" dirty="0"/>
              <a:t>Last week: Recurrent Neural Networks (RNNs)</a:t>
            </a:r>
          </a:p>
        </p:txBody>
      </p:sp>
      <p:sp>
        <p:nvSpPr>
          <p:cNvPr id="3" name="Slide Number Placeholder 2">
            <a:extLst>
              <a:ext uri="{FF2B5EF4-FFF2-40B4-BE49-F238E27FC236}">
                <a16:creationId xmlns:a16="http://schemas.microsoft.com/office/drawing/2014/main" id="{8284AF67-3311-489E-9D52-787A20D5AFAE}"/>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C4AEB6B5-42B8-44DF-852F-EE371ED97CCF}"/>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ANNs to process temporal sequences</a:t>
            </a:r>
          </a:p>
        </p:txBody>
      </p:sp>
      <p:pic>
        <p:nvPicPr>
          <p:cNvPr id="5" name="Picture 4" descr="Shape, square&#10;&#10;Description automatically generated">
            <a:extLst>
              <a:ext uri="{FF2B5EF4-FFF2-40B4-BE49-F238E27FC236}">
                <a16:creationId xmlns:a16="http://schemas.microsoft.com/office/drawing/2014/main" id="{30629C78-C629-42EE-86B9-4C5FC18B0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2626378"/>
            <a:ext cx="4615961" cy="3429000"/>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960EED53-F87C-49E8-BE70-F0E3F966E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626378"/>
            <a:ext cx="7441226" cy="4018262"/>
          </a:xfrm>
          <a:prstGeom prst="rect">
            <a:avLst/>
          </a:prstGeom>
        </p:spPr>
      </p:pic>
      <p:sp>
        <p:nvSpPr>
          <p:cNvPr id="8" name="TextBox 7">
            <a:extLst>
              <a:ext uri="{FF2B5EF4-FFF2-40B4-BE49-F238E27FC236}">
                <a16:creationId xmlns:a16="http://schemas.microsoft.com/office/drawing/2014/main" id="{15E20CC1-3F2C-4DD3-A8F0-F03F076F2599}"/>
              </a:ext>
            </a:extLst>
          </p:cNvPr>
          <p:cNvSpPr txBox="1"/>
          <p:nvPr/>
        </p:nvSpPr>
        <p:spPr>
          <a:xfrm>
            <a:off x="7574706" y="6204188"/>
            <a:ext cx="4615962" cy="646331"/>
          </a:xfrm>
          <a:prstGeom prst="rect">
            <a:avLst/>
          </a:prstGeom>
          <a:noFill/>
        </p:spPr>
        <p:txBody>
          <a:bodyPr wrap="square">
            <a:spAutoFit/>
          </a:bodyPr>
          <a:lstStyle/>
          <a:p>
            <a:pPr algn="r"/>
            <a:r>
              <a:rPr lang="en-US" i="1" u="sng" dirty="0"/>
              <a:t>Source</a:t>
            </a:r>
            <a:r>
              <a:rPr lang="en-US" i="1" dirty="0"/>
              <a:t>: Michael Phi, Raimi Karim </a:t>
            </a:r>
            <a:br>
              <a:rPr lang="en-US" i="1" dirty="0"/>
            </a:br>
            <a:r>
              <a:rPr lang="en-US" i="1" dirty="0"/>
              <a:t>(Towards Data Science)</a:t>
            </a:r>
          </a:p>
        </p:txBody>
      </p:sp>
      <p:pic>
        <p:nvPicPr>
          <p:cNvPr id="9" name="Picture 8" descr="Icon&#10;&#10;Description automatically generated">
            <a:extLst>
              <a:ext uri="{FF2B5EF4-FFF2-40B4-BE49-F238E27FC236}">
                <a16:creationId xmlns:a16="http://schemas.microsoft.com/office/drawing/2014/main" id="{65108AFC-FFB4-43CA-9FB5-E703CC370C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2200564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295E-D68C-4484-8988-61F8ED963977}"/>
              </a:ext>
            </a:extLst>
          </p:cNvPr>
          <p:cNvSpPr>
            <a:spLocks noGrp="1"/>
          </p:cNvSpPr>
          <p:nvPr>
            <p:ph type="title"/>
          </p:nvPr>
        </p:nvSpPr>
        <p:spPr>
          <a:xfrm>
            <a:off x="-2" y="1042634"/>
            <a:ext cx="12192000" cy="713824"/>
          </a:xfrm>
        </p:spPr>
        <p:txBody>
          <a:bodyPr/>
          <a:lstStyle/>
          <a:p>
            <a:r>
              <a:rPr lang="en-US" dirty="0"/>
              <a:t>RNNs used to process </a:t>
            </a:r>
            <a:r>
              <a:rPr lang="en-US" b="1" dirty="0"/>
              <a:t>temporal sequences</a:t>
            </a:r>
          </a:p>
        </p:txBody>
      </p:sp>
      <p:sp>
        <p:nvSpPr>
          <p:cNvPr id="3" name="Slide Number Placeholder 2">
            <a:extLst>
              <a:ext uri="{FF2B5EF4-FFF2-40B4-BE49-F238E27FC236}">
                <a16:creationId xmlns:a16="http://schemas.microsoft.com/office/drawing/2014/main" id="{4AE7E89A-DE10-446F-8D6C-4EF86CAB41AC}"/>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descr="Chart, box and whisker chart&#10;&#10;Description automatically generated">
            <a:extLst>
              <a:ext uri="{FF2B5EF4-FFF2-40B4-BE49-F238E27FC236}">
                <a16:creationId xmlns:a16="http://schemas.microsoft.com/office/drawing/2014/main" id="{10425885-9B87-47C1-8B69-64E62A534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59892"/>
            <a:ext cx="5679440" cy="2598108"/>
          </a:xfrm>
          <a:prstGeom prst="rect">
            <a:avLst/>
          </a:prstGeom>
        </p:spPr>
      </p:pic>
      <p:pic>
        <p:nvPicPr>
          <p:cNvPr id="7" name="Picture 6" descr="Diagram&#10;&#10;Description automatically generated">
            <a:extLst>
              <a:ext uri="{FF2B5EF4-FFF2-40B4-BE49-F238E27FC236}">
                <a16:creationId xmlns:a16="http://schemas.microsoft.com/office/drawing/2014/main" id="{FD7361EC-8544-462B-9805-E1D93C27E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59668"/>
            <a:ext cx="8869682" cy="2534195"/>
          </a:xfrm>
          <a:prstGeom prst="rect">
            <a:avLst/>
          </a:prstGeom>
        </p:spPr>
      </p:pic>
      <p:sp>
        <p:nvSpPr>
          <p:cNvPr id="8" name="TextBox 7">
            <a:extLst>
              <a:ext uri="{FF2B5EF4-FFF2-40B4-BE49-F238E27FC236}">
                <a16:creationId xmlns:a16="http://schemas.microsoft.com/office/drawing/2014/main" id="{7E43022D-FB8B-45A4-B3AC-195638EE8C9E}"/>
              </a:ext>
            </a:extLst>
          </p:cNvPr>
          <p:cNvSpPr txBox="1"/>
          <p:nvPr/>
        </p:nvSpPr>
        <p:spPr>
          <a:xfrm>
            <a:off x="8869680" y="3665120"/>
            <a:ext cx="3322318" cy="553998"/>
          </a:xfrm>
          <a:prstGeom prst="rect">
            <a:avLst/>
          </a:prstGeom>
          <a:noFill/>
        </p:spPr>
        <p:txBody>
          <a:bodyPr wrap="square" rtlCol="0">
            <a:spAutoFit/>
          </a:bodyPr>
          <a:lstStyle/>
          <a:p>
            <a:pPr algn="ctr"/>
            <a:r>
              <a:rPr lang="en-US" sz="3000" dirty="0"/>
              <a:t>Speech Recognition</a:t>
            </a:r>
          </a:p>
        </p:txBody>
      </p:sp>
      <p:pic>
        <p:nvPicPr>
          <p:cNvPr id="10" name="Picture 9" descr="A picture containing diagram&#10;&#10;Description automatically generated">
            <a:extLst>
              <a:ext uri="{FF2B5EF4-FFF2-40B4-BE49-F238E27FC236}">
                <a16:creationId xmlns:a16="http://schemas.microsoft.com/office/drawing/2014/main" id="{E2980145-CC2D-4655-8474-C4AECBF3F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680" y="1756457"/>
            <a:ext cx="3322318" cy="1833919"/>
          </a:xfrm>
          <a:prstGeom prst="rect">
            <a:avLst/>
          </a:prstGeom>
        </p:spPr>
      </p:pic>
      <p:sp>
        <p:nvSpPr>
          <p:cNvPr id="11" name="TextBox 10">
            <a:extLst>
              <a:ext uri="{FF2B5EF4-FFF2-40B4-BE49-F238E27FC236}">
                <a16:creationId xmlns:a16="http://schemas.microsoft.com/office/drawing/2014/main" id="{127B6BE4-7216-4EA4-A689-FC7768491EC0}"/>
              </a:ext>
            </a:extLst>
          </p:cNvPr>
          <p:cNvSpPr txBox="1"/>
          <p:nvPr/>
        </p:nvSpPr>
        <p:spPr>
          <a:xfrm>
            <a:off x="8209280" y="6211669"/>
            <a:ext cx="3982720" cy="646331"/>
          </a:xfrm>
          <a:prstGeom prst="rect">
            <a:avLst/>
          </a:prstGeom>
          <a:noFill/>
        </p:spPr>
        <p:txBody>
          <a:bodyPr wrap="square">
            <a:spAutoFit/>
          </a:bodyPr>
          <a:lstStyle/>
          <a:p>
            <a:pPr algn="r"/>
            <a:r>
              <a:rPr lang="en-US" i="1" u="sng" dirty="0"/>
              <a:t>Source</a:t>
            </a:r>
            <a:r>
              <a:rPr lang="en-US" i="1" dirty="0"/>
              <a:t>: Adam </a:t>
            </a:r>
            <a:r>
              <a:rPr lang="en-US" i="1" dirty="0" err="1"/>
              <a:t>Geitgey</a:t>
            </a:r>
            <a:r>
              <a:rPr lang="en-US" i="1" dirty="0"/>
              <a:t> (Medium), opennmt.net, Google Translate</a:t>
            </a:r>
          </a:p>
        </p:txBody>
      </p:sp>
      <p:sp>
        <p:nvSpPr>
          <p:cNvPr id="12" name="TextBox 11">
            <a:extLst>
              <a:ext uri="{FF2B5EF4-FFF2-40B4-BE49-F238E27FC236}">
                <a16:creationId xmlns:a16="http://schemas.microsoft.com/office/drawing/2014/main" id="{818A3C46-A095-44BA-83A2-DDE241F16CC1}"/>
              </a:ext>
            </a:extLst>
          </p:cNvPr>
          <p:cNvSpPr txBox="1"/>
          <p:nvPr/>
        </p:nvSpPr>
        <p:spPr>
          <a:xfrm>
            <a:off x="7657318" y="4820617"/>
            <a:ext cx="1903242" cy="1015663"/>
          </a:xfrm>
          <a:prstGeom prst="rect">
            <a:avLst/>
          </a:prstGeom>
          <a:noFill/>
        </p:spPr>
        <p:txBody>
          <a:bodyPr wrap="square" rtlCol="0">
            <a:spAutoFit/>
          </a:bodyPr>
          <a:lstStyle/>
          <a:p>
            <a:pPr algn="ctr"/>
            <a:r>
              <a:rPr lang="en-US" sz="3000" dirty="0"/>
              <a:t>Machine Translation</a:t>
            </a:r>
          </a:p>
        </p:txBody>
      </p:sp>
      <p:pic>
        <p:nvPicPr>
          <p:cNvPr id="14" name="Picture 13" descr="A close-up of a cell phone&#10;&#10;Description automatically generated with medium confidence">
            <a:extLst>
              <a:ext uri="{FF2B5EF4-FFF2-40B4-BE49-F238E27FC236}">
                <a16:creationId xmlns:a16="http://schemas.microsoft.com/office/drawing/2014/main" id="{D243DB32-1C25-42D7-B31A-ECBEBA331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9221" y="4293863"/>
            <a:ext cx="2058097" cy="3084834"/>
          </a:xfrm>
          <a:prstGeom prst="rect">
            <a:avLst/>
          </a:prstGeom>
        </p:spPr>
      </p:pic>
    </p:spTree>
    <p:extLst>
      <p:ext uri="{BB962C8B-B14F-4D97-AF65-F5344CB8AC3E}">
        <p14:creationId xmlns:p14="http://schemas.microsoft.com/office/powerpoint/2010/main" val="1191392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E816-71E6-4789-81A4-C7C5659E7160}"/>
              </a:ext>
            </a:extLst>
          </p:cNvPr>
          <p:cNvSpPr>
            <a:spLocks noGrp="1"/>
          </p:cNvSpPr>
          <p:nvPr>
            <p:ph type="title"/>
          </p:nvPr>
        </p:nvSpPr>
        <p:spPr>
          <a:xfrm>
            <a:off x="-2" y="1042633"/>
            <a:ext cx="12192000" cy="983018"/>
          </a:xfrm>
        </p:spPr>
        <p:txBody>
          <a:bodyPr/>
          <a:lstStyle/>
          <a:p>
            <a:r>
              <a:rPr lang="en-US" dirty="0"/>
              <a:t>In-class Peer Review: Wed, Dec 14</a:t>
            </a:r>
            <a:r>
              <a:rPr lang="en-US" baseline="30000" dirty="0"/>
              <a:t>th</a:t>
            </a:r>
            <a:r>
              <a:rPr lang="en-US" dirty="0"/>
              <a:t> , 1PM-3PM</a:t>
            </a:r>
          </a:p>
        </p:txBody>
      </p:sp>
      <p:sp>
        <p:nvSpPr>
          <p:cNvPr id="3" name="Slide Number Placeholder 2">
            <a:extLst>
              <a:ext uri="{FF2B5EF4-FFF2-40B4-BE49-F238E27FC236}">
                <a16:creationId xmlns:a16="http://schemas.microsoft.com/office/drawing/2014/main" id="{084E4BB1-F0A7-450A-9EFA-9C5C6FC08931}"/>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5" name="Picture 4">
            <a:extLst>
              <a:ext uri="{FF2B5EF4-FFF2-40B4-BE49-F238E27FC236}">
                <a16:creationId xmlns:a16="http://schemas.microsoft.com/office/drawing/2014/main" id="{2BBCA04A-39F0-4E46-A24E-CE0AB551D905}"/>
              </a:ext>
            </a:extLst>
          </p:cNvPr>
          <p:cNvPicPr>
            <a:picLocks noChangeAspect="1"/>
          </p:cNvPicPr>
          <p:nvPr/>
        </p:nvPicPr>
        <p:blipFill>
          <a:blip r:embed="rId2"/>
          <a:stretch>
            <a:fillRect/>
          </a:stretch>
        </p:blipFill>
        <p:spPr>
          <a:xfrm>
            <a:off x="0" y="2278904"/>
            <a:ext cx="5267325" cy="838200"/>
          </a:xfrm>
          <a:prstGeom prst="rect">
            <a:avLst/>
          </a:prstGeom>
        </p:spPr>
      </p:pic>
      <p:pic>
        <p:nvPicPr>
          <p:cNvPr id="9" name="Picture 8">
            <a:extLst>
              <a:ext uri="{FF2B5EF4-FFF2-40B4-BE49-F238E27FC236}">
                <a16:creationId xmlns:a16="http://schemas.microsoft.com/office/drawing/2014/main" id="{E414B67A-D007-468D-976D-06527D656D31}"/>
              </a:ext>
            </a:extLst>
          </p:cNvPr>
          <p:cNvPicPr>
            <a:picLocks noChangeAspect="1"/>
          </p:cNvPicPr>
          <p:nvPr/>
        </p:nvPicPr>
        <p:blipFill>
          <a:blip r:embed="rId3"/>
          <a:stretch>
            <a:fillRect/>
          </a:stretch>
        </p:blipFill>
        <p:spPr>
          <a:xfrm>
            <a:off x="0" y="3117104"/>
            <a:ext cx="12192000" cy="2504624"/>
          </a:xfrm>
          <a:prstGeom prst="rect">
            <a:avLst/>
          </a:prstGeom>
        </p:spPr>
      </p:pic>
      <p:sp>
        <p:nvSpPr>
          <p:cNvPr id="10" name="Title 1">
            <a:extLst>
              <a:ext uri="{FF2B5EF4-FFF2-40B4-BE49-F238E27FC236}">
                <a16:creationId xmlns:a16="http://schemas.microsoft.com/office/drawing/2014/main" id="{D5EB457D-0278-4721-9A27-E528E0D68D50}"/>
              </a:ext>
            </a:extLst>
          </p:cNvPr>
          <p:cNvSpPr txBox="1">
            <a:spLocks/>
          </p:cNvSpPr>
          <p:nvPr/>
        </p:nvSpPr>
        <p:spPr>
          <a:xfrm>
            <a:off x="-2" y="5621728"/>
            <a:ext cx="12191998" cy="12362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Submit first draft of your project by Tue, </a:t>
            </a:r>
            <a:r>
              <a:rPr lang="en-US" sz="4000" b="1" dirty="0"/>
              <a:t>Dec 13</a:t>
            </a:r>
            <a:r>
              <a:rPr lang="en-US" sz="4000" b="1" baseline="30000" dirty="0"/>
              <a:t>th</a:t>
            </a:r>
            <a:r>
              <a:rPr lang="en-US" sz="4000" b="1" dirty="0"/>
              <a:t> </a:t>
            </a:r>
          </a:p>
          <a:p>
            <a:r>
              <a:rPr lang="en-US" sz="4000" b="1" dirty="0"/>
              <a:t>Friday Office Hours:</a:t>
            </a:r>
            <a:r>
              <a:rPr lang="en-US" sz="4000" dirty="0"/>
              <a:t> Bring your code, no Zoom</a:t>
            </a:r>
          </a:p>
        </p:txBody>
      </p:sp>
      <p:sp>
        <p:nvSpPr>
          <p:cNvPr id="4" name="TextBox 3">
            <a:extLst>
              <a:ext uri="{FF2B5EF4-FFF2-40B4-BE49-F238E27FC236}">
                <a16:creationId xmlns:a16="http://schemas.microsoft.com/office/drawing/2014/main" id="{35DFBA39-7B2C-4FFA-AB79-4B85D7805AB0}"/>
              </a:ext>
            </a:extLst>
          </p:cNvPr>
          <p:cNvSpPr txBox="1"/>
          <p:nvPr/>
        </p:nvSpPr>
        <p:spPr>
          <a:xfrm>
            <a:off x="5267325" y="2101441"/>
            <a:ext cx="6924673" cy="1015663"/>
          </a:xfrm>
          <a:prstGeom prst="rect">
            <a:avLst/>
          </a:prstGeom>
          <a:noFill/>
          <a:ln w="28575">
            <a:solidFill>
              <a:srgbClr val="0091D1"/>
            </a:solidFill>
          </a:ln>
        </p:spPr>
        <p:txBody>
          <a:bodyPr wrap="square" rtlCol="0">
            <a:spAutoFit/>
          </a:bodyPr>
          <a:lstStyle/>
          <a:p>
            <a:pPr algn="ctr"/>
            <a:r>
              <a:rPr lang="en-US" sz="3000" dirty="0"/>
              <a:t>Please use the same GitHub username as you used to fork the course’s repository</a:t>
            </a:r>
          </a:p>
        </p:txBody>
      </p:sp>
      <p:sp>
        <p:nvSpPr>
          <p:cNvPr id="6" name="Rectangle 5">
            <a:extLst>
              <a:ext uri="{FF2B5EF4-FFF2-40B4-BE49-F238E27FC236}">
                <a16:creationId xmlns:a16="http://schemas.microsoft.com/office/drawing/2014/main" id="{10FCF1BF-ED08-49E1-8AF7-7031AECD827D}"/>
              </a:ext>
            </a:extLst>
          </p:cNvPr>
          <p:cNvSpPr/>
          <p:nvPr/>
        </p:nvSpPr>
        <p:spPr>
          <a:xfrm>
            <a:off x="5943600" y="5252720"/>
            <a:ext cx="782320" cy="294640"/>
          </a:xfrm>
          <a:prstGeom prst="rect">
            <a:avLst/>
          </a:prstGeom>
          <a:noFill/>
          <a:ln w="19050">
            <a:solidFill>
              <a:srgbClr val="009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22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844D6F-9812-4771-9CCA-E4C8E71D7E18}"/>
              </a:ext>
            </a:extLst>
          </p:cNvPr>
          <p:cNvSpPr>
            <a:spLocks noGrp="1"/>
          </p:cNvSpPr>
          <p:nvPr>
            <p:ph type="sldNum" sz="quarter" idx="12"/>
          </p:nvPr>
        </p:nvSpPr>
        <p:spPr/>
        <p:txBody>
          <a:bodyPr/>
          <a:lstStyle/>
          <a:p>
            <a:fld id="{A5686A01-FA10-4E06-92C7-92734750F4C6}" type="slidenum">
              <a:rPr lang="en-US" smtClean="0"/>
              <a:pPr/>
              <a:t>20</a:t>
            </a:fld>
            <a:endParaRPr lang="en-US" dirty="0"/>
          </a:p>
        </p:txBody>
      </p:sp>
      <p:pic>
        <p:nvPicPr>
          <p:cNvPr id="3" name="Picture 2">
            <a:extLst>
              <a:ext uri="{FF2B5EF4-FFF2-40B4-BE49-F238E27FC236}">
                <a16:creationId xmlns:a16="http://schemas.microsoft.com/office/drawing/2014/main" id="{04AEBE18-093B-410D-904E-161541305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8135"/>
            <a:ext cx="7432158" cy="3143183"/>
          </a:xfrm>
          <a:prstGeom prst="rect">
            <a:avLst/>
          </a:prstGeom>
        </p:spPr>
      </p:pic>
      <p:sp>
        <p:nvSpPr>
          <p:cNvPr id="4" name="TextBox 3">
            <a:extLst>
              <a:ext uri="{FF2B5EF4-FFF2-40B4-BE49-F238E27FC236}">
                <a16:creationId xmlns:a16="http://schemas.microsoft.com/office/drawing/2014/main" id="{C5AC7CE3-B05F-4325-ACC3-15B15C3B8B77}"/>
              </a:ext>
            </a:extLst>
          </p:cNvPr>
          <p:cNvSpPr txBox="1"/>
          <p:nvPr/>
        </p:nvSpPr>
        <p:spPr>
          <a:xfrm>
            <a:off x="-1" y="4191318"/>
            <a:ext cx="7432158" cy="553998"/>
          </a:xfrm>
          <a:prstGeom prst="rect">
            <a:avLst/>
          </a:prstGeom>
          <a:noFill/>
        </p:spPr>
        <p:txBody>
          <a:bodyPr wrap="square" rtlCol="0">
            <a:spAutoFit/>
          </a:bodyPr>
          <a:lstStyle/>
          <a:p>
            <a:pPr algn="ctr"/>
            <a:r>
              <a:rPr lang="en-US" sz="3000" dirty="0"/>
              <a:t>Catchment-independent rainfall-runoff models</a:t>
            </a:r>
          </a:p>
        </p:txBody>
      </p:sp>
      <p:sp>
        <p:nvSpPr>
          <p:cNvPr id="5" name="TextBox 4">
            <a:extLst>
              <a:ext uri="{FF2B5EF4-FFF2-40B4-BE49-F238E27FC236}">
                <a16:creationId xmlns:a16="http://schemas.microsoft.com/office/drawing/2014/main" id="{5EB401E2-F6B7-41C6-B46F-52DE93573762}"/>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Nadav Peleg (UNIL), </a:t>
            </a:r>
            <a:r>
              <a:rPr lang="en-US" i="1" dirty="0" err="1"/>
              <a:t>Zaytar</a:t>
            </a:r>
            <a:r>
              <a:rPr lang="en-US" i="1" dirty="0"/>
              <a:t> and El </a:t>
            </a:r>
            <a:r>
              <a:rPr lang="en-US" i="1" dirty="0" err="1"/>
              <a:t>Amrani</a:t>
            </a:r>
            <a:r>
              <a:rPr lang="en-US" i="1" dirty="0"/>
              <a:t> (2016), Russwurm et al. (2017) </a:t>
            </a:r>
          </a:p>
        </p:txBody>
      </p:sp>
      <p:pic>
        <p:nvPicPr>
          <p:cNvPr id="7" name="Picture 6">
            <a:extLst>
              <a:ext uri="{FF2B5EF4-FFF2-40B4-BE49-F238E27FC236}">
                <a16:creationId xmlns:a16="http://schemas.microsoft.com/office/drawing/2014/main" id="{62A94CBE-9447-490B-83F3-07DB6CEE6380}"/>
              </a:ext>
            </a:extLst>
          </p:cNvPr>
          <p:cNvPicPr>
            <a:picLocks noChangeAspect="1"/>
          </p:cNvPicPr>
          <p:nvPr/>
        </p:nvPicPr>
        <p:blipFill>
          <a:blip r:embed="rId4"/>
          <a:stretch>
            <a:fillRect/>
          </a:stretch>
        </p:blipFill>
        <p:spPr>
          <a:xfrm>
            <a:off x="7419878" y="1030619"/>
            <a:ext cx="4772122" cy="3409301"/>
          </a:xfrm>
          <a:prstGeom prst="rect">
            <a:avLst/>
          </a:prstGeom>
        </p:spPr>
      </p:pic>
      <p:sp>
        <p:nvSpPr>
          <p:cNvPr id="8" name="TextBox 7">
            <a:extLst>
              <a:ext uri="{FF2B5EF4-FFF2-40B4-BE49-F238E27FC236}">
                <a16:creationId xmlns:a16="http://schemas.microsoft.com/office/drawing/2014/main" id="{1E4C5447-FE26-4952-AB25-66EBF4B9D601}"/>
              </a:ext>
            </a:extLst>
          </p:cNvPr>
          <p:cNvSpPr txBox="1"/>
          <p:nvPr/>
        </p:nvSpPr>
        <p:spPr>
          <a:xfrm>
            <a:off x="7057024" y="4716665"/>
            <a:ext cx="5134976" cy="553998"/>
          </a:xfrm>
          <a:prstGeom prst="rect">
            <a:avLst/>
          </a:prstGeom>
          <a:noFill/>
        </p:spPr>
        <p:txBody>
          <a:bodyPr wrap="square" rtlCol="0">
            <a:spAutoFit/>
          </a:bodyPr>
          <a:lstStyle/>
          <a:p>
            <a:pPr algn="ctr"/>
            <a:r>
              <a:rPr lang="en-US" sz="3000" dirty="0"/>
              <a:t>Dynamic Time-Series Modeling</a:t>
            </a:r>
          </a:p>
        </p:txBody>
      </p:sp>
      <p:pic>
        <p:nvPicPr>
          <p:cNvPr id="10" name="Picture 9">
            <a:extLst>
              <a:ext uri="{FF2B5EF4-FFF2-40B4-BE49-F238E27FC236}">
                <a16:creationId xmlns:a16="http://schemas.microsoft.com/office/drawing/2014/main" id="{8A65E875-BBB0-4CA9-B159-D1E4174A00D2}"/>
              </a:ext>
            </a:extLst>
          </p:cNvPr>
          <p:cNvPicPr>
            <a:picLocks noChangeAspect="1"/>
          </p:cNvPicPr>
          <p:nvPr/>
        </p:nvPicPr>
        <p:blipFill>
          <a:blip r:embed="rId5"/>
          <a:stretch>
            <a:fillRect/>
          </a:stretch>
        </p:blipFill>
        <p:spPr>
          <a:xfrm>
            <a:off x="1" y="4749090"/>
            <a:ext cx="4124959" cy="2121408"/>
          </a:xfrm>
          <a:prstGeom prst="rect">
            <a:avLst/>
          </a:prstGeom>
        </p:spPr>
      </p:pic>
      <p:sp>
        <p:nvSpPr>
          <p:cNvPr id="11" name="TextBox 10">
            <a:extLst>
              <a:ext uri="{FF2B5EF4-FFF2-40B4-BE49-F238E27FC236}">
                <a16:creationId xmlns:a16="http://schemas.microsoft.com/office/drawing/2014/main" id="{0517BE4A-4DBF-4137-AF4B-1D95A5C419C9}"/>
              </a:ext>
            </a:extLst>
          </p:cNvPr>
          <p:cNvSpPr txBox="1"/>
          <p:nvPr/>
        </p:nvSpPr>
        <p:spPr>
          <a:xfrm>
            <a:off x="4124960" y="4998768"/>
            <a:ext cx="2239376" cy="1477328"/>
          </a:xfrm>
          <a:prstGeom prst="rect">
            <a:avLst/>
          </a:prstGeom>
          <a:noFill/>
        </p:spPr>
        <p:txBody>
          <a:bodyPr wrap="square" rtlCol="0">
            <a:spAutoFit/>
          </a:bodyPr>
          <a:lstStyle/>
          <a:p>
            <a:pPr algn="ctr"/>
            <a:r>
              <a:rPr lang="en-US" sz="3000" dirty="0"/>
              <a:t>Dynamic Land Cover Classification</a:t>
            </a:r>
          </a:p>
        </p:txBody>
      </p:sp>
    </p:spTree>
    <p:extLst>
      <p:ext uri="{BB962C8B-B14F-4D97-AF65-F5344CB8AC3E}">
        <p14:creationId xmlns:p14="http://schemas.microsoft.com/office/powerpoint/2010/main" val="2926537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28CEB-0C44-48E2-B144-857915C0CAE7}"/>
              </a:ext>
            </a:extLst>
          </p:cNvPr>
          <p:cNvSpPr>
            <a:spLocks noGrp="1"/>
          </p:cNvSpPr>
          <p:nvPr>
            <p:ph type="sldNum" sz="quarter" idx="12"/>
          </p:nvPr>
        </p:nvSpPr>
        <p:spPr/>
        <p:txBody>
          <a:bodyPr/>
          <a:lstStyle/>
          <a:p>
            <a:fld id="{A5686A01-FA10-4E06-92C7-92734750F4C6}" type="slidenum">
              <a:rPr lang="en-US" smtClean="0"/>
              <a:pPr/>
              <a:t>21</a:t>
            </a:fld>
            <a:endParaRPr lang="en-US" dirty="0"/>
          </a:p>
        </p:txBody>
      </p:sp>
      <p:pic>
        <p:nvPicPr>
          <p:cNvPr id="6" name="Picture 5" descr="A picture containing dog, outdoor, mammal&#10;&#10;Description automatically generated">
            <a:extLst>
              <a:ext uri="{FF2B5EF4-FFF2-40B4-BE49-F238E27FC236}">
                <a16:creationId xmlns:a16="http://schemas.microsoft.com/office/drawing/2014/main" id="{867F37F0-0B6E-40ED-B2B5-395B8DBA9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1990"/>
            <a:ext cx="5816009" cy="5816009"/>
          </a:xfrm>
          <a:prstGeom prst="rect">
            <a:avLst/>
          </a:prstGeom>
        </p:spPr>
      </p:pic>
      <p:pic>
        <p:nvPicPr>
          <p:cNvPr id="7" name="Picture 6">
            <a:extLst>
              <a:ext uri="{FF2B5EF4-FFF2-40B4-BE49-F238E27FC236}">
                <a16:creationId xmlns:a16="http://schemas.microsoft.com/office/drawing/2014/main" id="{32C50158-9015-4AE5-8BE0-C211CD59815F}"/>
              </a:ext>
            </a:extLst>
          </p:cNvPr>
          <p:cNvPicPr>
            <a:picLocks noChangeAspect="1"/>
          </p:cNvPicPr>
          <p:nvPr/>
        </p:nvPicPr>
        <p:blipFill rotWithShape="1">
          <a:blip r:embed="rId4"/>
          <a:srcRect l="2334" r="2405"/>
          <a:stretch/>
        </p:blipFill>
        <p:spPr>
          <a:xfrm>
            <a:off x="5816009" y="1055212"/>
            <a:ext cx="3487479" cy="2510518"/>
          </a:xfrm>
          <a:prstGeom prst="rect">
            <a:avLst/>
          </a:prstGeom>
        </p:spPr>
      </p:pic>
      <p:pic>
        <p:nvPicPr>
          <p:cNvPr id="8" name="Picture 7" descr="Shape, square&#10;&#10;Description automatically generated">
            <a:extLst>
              <a:ext uri="{FF2B5EF4-FFF2-40B4-BE49-F238E27FC236}">
                <a16:creationId xmlns:a16="http://schemas.microsoft.com/office/drawing/2014/main" id="{77B2E61A-412E-460E-9F9E-86982DF38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0379" y="4561366"/>
            <a:ext cx="3091621" cy="2296633"/>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09CFFA93-D5E0-4E96-988E-576DDD1AFD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4581" y="3068923"/>
            <a:ext cx="3251595" cy="2373788"/>
          </a:xfrm>
          <a:prstGeom prst="rect">
            <a:avLst/>
          </a:prstGeom>
        </p:spPr>
      </p:pic>
      <p:pic>
        <p:nvPicPr>
          <p:cNvPr id="17" name="Picture 16" descr="A picture containing text, blackboard&#10;&#10;Description automatically generated">
            <a:extLst>
              <a:ext uri="{FF2B5EF4-FFF2-40B4-BE49-F238E27FC236}">
                <a16:creationId xmlns:a16="http://schemas.microsoft.com/office/drawing/2014/main" id="{3BB556CE-BA01-4738-937C-12AE9DE145F9}"/>
              </a:ext>
            </a:extLst>
          </p:cNvPr>
          <p:cNvPicPr>
            <a:picLocks noChangeAspect="1"/>
          </p:cNvPicPr>
          <p:nvPr/>
        </p:nvPicPr>
        <p:blipFill rotWithShape="1">
          <a:blip r:embed="rId7">
            <a:extLst>
              <a:ext uri="{28A0092B-C50C-407E-A947-70E740481C1C}">
                <a14:useLocalDpi xmlns:a14="http://schemas.microsoft.com/office/drawing/2010/main" val="0"/>
              </a:ext>
            </a:extLst>
          </a:blip>
          <a:srcRect l="34848" t="6773" r="34844" b="73974"/>
          <a:stretch/>
        </p:blipFill>
        <p:spPr>
          <a:xfrm rot="900000">
            <a:off x="-921871" y="1366431"/>
            <a:ext cx="6907393" cy="2507804"/>
          </a:xfrm>
          <a:prstGeom prst="rect">
            <a:avLst/>
          </a:prstGeom>
        </p:spPr>
      </p:pic>
    </p:spTree>
    <p:extLst>
      <p:ext uri="{BB962C8B-B14F-4D97-AF65-F5344CB8AC3E}">
        <p14:creationId xmlns:p14="http://schemas.microsoft.com/office/powerpoint/2010/main" val="1353959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28CEB-0C44-48E2-B144-857915C0CAE7}"/>
              </a:ext>
            </a:extLst>
          </p:cNvPr>
          <p:cNvSpPr>
            <a:spLocks noGrp="1"/>
          </p:cNvSpPr>
          <p:nvPr>
            <p:ph type="sldNum" sz="quarter" idx="12"/>
          </p:nvPr>
        </p:nvSpPr>
        <p:spPr/>
        <p:txBody>
          <a:bodyPr/>
          <a:lstStyle/>
          <a:p>
            <a:fld id="{A5686A01-FA10-4E06-92C7-92734750F4C6}" type="slidenum">
              <a:rPr lang="en-US" smtClean="0"/>
              <a:pPr/>
              <a:t>22</a:t>
            </a:fld>
            <a:endParaRPr lang="en-US" dirty="0"/>
          </a:p>
        </p:txBody>
      </p:sp>
      <p:sp>
        <p:nvSpPr>
          <p:cNvPr id="12" name="TextBox 11">
            <a:extLst>
              <a:ext uri="{FF2B5EF4-FFF2-40B4-BE49-F238E27FC236}">
                <a16:creationId xmlns:a16="http://schemas.microsoft.com/office/drawing/2014/main" id="{BB26ADA2-49E6-49DE-96FE-2484087C4BB0}"/>
              </a:ext>
            </a:extLst>
          </p:cNvPr>
          <p:cNvSpPr txBox="1"/>
          <p:nvPr/>
        </p:nvSpPr>
        <p:spPr>
          <a:xfrm>
            <a:off x="1830" y="1134750"/>
            <a:ext cx="12190170" cy="646331"/>
          </a:xfrm>
          <a:prstGeom prst="rect">
            <a:avLst/>
          </a:prstGeom>
          <a:noFill/>
        </p:spPr>
        <p:txBody>
          <a:bodyPr wrap="square" rtlCol="0">
            <a:spAutoFit/>
          </a:bodyPr>
          <a:lstStyle/>
          <a:p>
            <a:pPr algn="ctr"/>
            <a:r>
              <a:rPr lang="en-US" sz="3600" b="1" dirty="0">
                <a:latin typeface="+mj-lt"/>
              </a:rPr>
              <a:t>Saliency Map</a:t>
            </a:r>
            <a:r>
              <a:rPr lang="en-US" sz="3600" dirty="0">
                <a:latin typeface="+mj-lt"/>
              </a:rPr>
              <a:t> = Squared Jacobian of the emulated mapping</a:t>
            </a:r>
          </a:p>
        </p:txBody>
      </p:sp>
      <p:pic>
        <p:nvPicPr>
          <p:cNvPr id="13" name="Picture 12" descr="A close up of a bird&#10;&#10;Description automatically generated">
            <a:extLst>
              <a:ext uri="{FF2B5EF4-FFF2-40B4-BE49-F238E27FC236}">
                <a16:creationId xmlns:a16="http://schemas.microsoft.com/office/drawing/2014/main" id="{7A643FA2-BF64-44DD-B885-30D1EFC7C9B7}"/>
              </a:ext>
            </a:extLst>
          </p:cNvPr>
          <p:cNvPicPr>
            <a:picLocks noChangeAspect="1"/>
          </p:cNvPicPr>
          <p:nvPr/>
        </p:nvPicPr>
        <p:blipFill rotWithShape="1">
          <a:blip r:embed="rId3">
            <a:extLst>
              <a:ext uri="{28A0092B-C50C-407E-A947-70E740481C1C}">
                <a14:useLocalDpi xmlns:a14="http://schemas.microsoft.com/office/drawing/2010/main" val="0"/>
              </a:ext>
            </a:extLst>
          </a:blip>
          <a:srcRect b="67601"/>
          <a:stretch/>
        </p:blipFill>
        <p:spPr>
          <a:xfrm>
            <a:off x="1" y="3377999"/>
            <a:ext cx="12191999" cy="3110670"/>
          </a:xfrm>
          <a:prstGeom prst="rect">
            <a:avLst/>
          </a:prstGeom>
        </p:spPr>
      </p:pic>
      <p:sp>
        <p:nvSpPr>
          <p:cNvPr id="14" name="Rectangle 13">
            <a:extLst>
              <a:ext uri="{FF2B5EF4-FFF2-40B4-BE49-F238E27FC236}">
                <a16:creationId xmlns:a16="http://schemas.microsoft.com/office/drawing/2014/main" id="{D09430A7-4F23-4EC5-9A43-C01B1B8BF2B0}"/>
              </a:ext>
            </a:extLst>
          </p:cNvPr>
          <p:cNvSpPr/>
          <p:nvPr/>
        </p:nvSpPr>
        <p:spPr>
          <a:xfrm>
            <a:off x="1524000" y="6488668"/>
            <a:ext cx="10668000" cy="369332"/>
          </a:xfrm>
          <a:prstGeom prst="rect">
            <a:avLst/>
          </a:prstGeom>
        </p:spPr>
        <p:txBody>
          <a:bodyPr wrap="square">
            <a:spAutoFit/>
          </a:bodyPr>
          <a:lstStyle/>
          <a:p>
            <a:pPr algn="r"/>
            <a:r>
              <a:rPr lang="en-US" i="1" u="sng" dirty="0"/>
              <a:t>Image source:</a:t>
            </a:r>
            <a:r>
              <a:rPr lang="en-US" i="1" dirty="0"/>
              <a:t> </a:t>
            </a:r>
            <a:r>
              <a:rPr lang="en-US" i="1" dirty="0" err="1"/>
              <a:t>flashtorch</a:t>
            </a:r>
            <a:r>
              <a:rPr lang="en-US" i="1" dirty="0"/>
              <a:t> (</a:t>
            </a:r>
            <a:r>
              <a:rPr lang="en-US" i="1" dirty="0" err="1"/>
              <a:t>Github</a:t>
            </a:r>
            <a:r>
              <a:rPr lang="en-US" i="1" dirty="0"/>
              <a:t>) </a:t>
            </a:r>
            <a:r>
              <a:rPr lang="en-US" i="1" u="sng" dirty="0"/>
              <a:t>See</a:t>
            </a:r>
            <a:r>
              <a:rPr lang="en-US" i="1" dirty="0"/>
              <a:t>: </a:t>
            </a:r>
            <a:r>
              <a:rPr lang="en-US" i="1" dirty="0" err="1"/>
              <a:t>Paszke</a:t>
            </a:r>
            <a:r>
              <a:rPr lang="en-US" i="1" dirty="0"/>
              <a:t> et al. (2017), </a:t>
            </a:r>
            <a:r>
              <a:rPr lang="en-US" i="1" dirty="0" err="1"/>
              <a:t>Springenbert</a:t>
            </a:r>
            <a:r>
              <a:rPr lang="en-US" i="1" dirty="0"/>
              <a:t> et al. (2015)</a:t>
            </a:r>
          </a:p>
        </p:txBody>
      </p:sp>
      <p:pic>
        <p:nvPicPr>
          <p:cNvPr id="15" name="Picture 14">
            <a:extLst>
              <a:ext uri="{FF2B5EF4-FFF2-40B4-BE49-F238E27FC236}">
                <a16:creationId xmlns:a16="http://schemas.microsoft.com/office/drawing/2014/main" id="{13D50F09-4384-4289-9BF7-F534AF7EECC5}"/>
              </a:ext>
            </a:extLst>
          </p:cNvPr>
          <p:cNvPicPr>
            <a:picLocks noChangeAspect="1"/>
          </p:cNvPicPr>
          <p:nvPr/>
        </p:nvPicPr>
        <p:blipFill>
          <a:blip r:embed="rId4"/>
          <a:stretch>
            <a:fillRect/>
          </a:stretch>
        </p:blipFill>
        <p:spPr>
          <a:xfrm>
            <a:off x="7833360" y="1906203"/>
            <a:ext cx="4112575" cy="1259081"/>
          </a:xfrm>
          <a:prstGeom prst="rect">
            <a:avLst/>
          </a:prstGeom>
        </p:spPr>
      </p:pic>
      <p:sp>
        <p:nvSpPr>
          <p:cNvPr id="16" name="Rectangle 15">
            <a:extLst>
              <a:ext uri="{FF2B5EF4-FFF2-40B4-BE49-F238E27FC236}">
                <a16:creationId xmlns:a16="http://schemas.microsoft.com/office/drawing/2014/main" id="{FED5C02E-B4CA-4E05-A941-36FAB4866D43}"/>
              </a:ext>
            </a:extLst>
          </p:cNvPr>
          <p:cNvSpPr/>
          <p:nvPr/>
        </p:nvSpPr>
        <p:spPr>
          <a:xfrm>
            <a:off x="0" y="2146894"/>
            <a:ext cx="7469430" cy="861774"/>
          </a:xfrm>
          <a:prstGeom prst="rect">
            <a:avLst/>
          </a:prstGeom>
        </p:spPr>
        <p:txBody>
          <a:bodyPr wrap="square">
            <a:spAutoFit/>
          </a:bodyPr>
          <a:lstStyle/>
          <a:p>
            <a:pPr algn="ctr"/>
            <a:r>
              <a:rPr lang="en-US" sz="2500" dirty="0"/>
              <a:t>Deep learning libraries efficiently calculate Jacobian via automatic differentiation</a:t>
            </a:r>
          </a:p>
        </p:txBody>
      </p:sp>
      <p:sp>
        <p:nvSpPr>
          <p:cNvPr id="3" name="Rectangle 2">
            <a:extLst>
              <a:ext uri="{FF2B5EF4-FFF2-40B4-BE49-F238E27FC236}">
                <a16:creationId xmlns:a16="http://schemas.microsoft.com/office/drawing/2014/main" id="{942E29BA-2F9D-4A0D-BB29-426A9914A1E7}"/>
              </a:ext>
            </a:extLst>
          </p:cNvPr>
          <p:cNvSpPr/>
          <p:nvPr/>
        </p:nvSpPr>
        <p:spPr>
          <a:xfrm>
            <a:off x="10942321" y="2722880"/>
            <a:ext cx="965200"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377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2CA8A-E1FB-4259-B1C1-53FAEB38008F}"/>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147CF0BA-2936-4573-A464-583530597785}"/>
              </a:ext>
            </a:extLst>
          </p:cNvPr>
          <p:cNvSpPr>
            <a:spLocks noGrp="1"/>
          </p:cNvSpPr>
          <p:nvPr>
            <p:ph type="sldNum" sz="quarter" idx="12"/>
          </p:nvPr>
        </p:nvSpPr>
        <p:spPr/>
        <p:txBody>
          <a:bodyPr/>
          <a:lstStyle/>
          <a:p>
            <a:fld id="{A5686A01-FA10-4E06-92C7-92734750F4C6}" type="slidenum">
              <a:rPr lang="en-US" smtClean="0"/>
              <a:t>23</a:t>
            </a:fld>
            <a:endParaRPr lang="en-US"/>
          </a:p>
        </p:txBody>
      </p:sp>
      <p:sp>
        <p:nvSpPr>
          <p:cNvPr id="6" name="TextBox 5">
            <a:extLst>
              <a:ext uri="{FF2B5EF4-FFF2-40B4-BE49-F238E27FC236}">
                <a16:creationId xmlns:a16="http://schemas.microsoft.com/office/drawing/2014/main" id="{EA4B62A5-823D-4509-88F6-5CBAA37AF863}"/>
              </a:ext>
            </a:extLst>
          </p:cNvPr>
          <p:cNvSpPr txBox="1"/>
          <p:nvPr/>
        </p:nvSpPr>
        <p:spPr>
          <a:xfrm>
            <a:off x="2" y="2735480"/>
            <a:ext cx="12191998" cy="2862322"/>
          </a:xfrm>
          <a:prstGeom prst="rect">
            <a:avLst/>
          </a:prstGeom>
          <a:noFill/>
        </p:spPr>
        <p:txBody>
          <a:bodyPr wrap="square">
            <a:spAutoFit/>
          </a:bodyPr>
          <a:lstStyle/>
          <a:p>
            <a:r>
              <a:rPr lang="en-US" sz="3000" dirty="0"/>
              <a:t>Is there a difference between interpretability and explanation ?</a:t>
            </a:r>
          </a:p>
          <a:p>
            <a:r>
              <a:rPr lang="en-US" sz="3000" dirty="0"/>
              <a:t>I </a:t>
            </a:r>
            <a:r>
              <a:rPr lang="en-US" sz="3000" dirty="0" err="1"/>
              <a:t>didint</a:t>
            </a:r>
            <a:r>
              <a:rPr lang="en-US" sz="3000" dirty="0"/>
              <a:t> understand the question 9.2.1</a:t>
            </a:r>
          </a:p>
          <a:p>
            <a:r>
              <a:rPr lang="en-US" sz="3000" dirty="0"/>
              <a:t>Is it possible to have an example of other problem for vanilla gradient ?</a:t>
            </a:r>
          </a:p>
          <a:p>
            <a:r>
              <a:rPr lang="en-US" sz="3000" dirty="0"/>
              <a:t>Do you think that the explanations should focus on the abnormal? </a:t>
            </a:r>
          </a:p>
          <a:p>
            <a:r>
              <a:rPr lang="en-US" sz="3000" dirty="0"/>
              <a:t>do you have an example of (n&gt;2)D PDP environmental application?</a:t>
            </a:r>
          </a:p>
          <a:p>
            <a:r>
              <a:rPr lang="en-US" sz="3000" dirty="0"/>
              <a:t>I didn't get the vanilla gradient.</a:t>
            </a:r>
          </a:p>
        </p:txBody>
      </p:sp>
    </p:spTree>
    <p:extLst>
      <p:ext uri="{BB962C8B-B14F-4D97-AF65-F5344CB8AC3E}">
        <p14:creationId xmlns:p14="http://schemas.microsoft.com/office/powerpoint/2010/main" val="350569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45-60: </a:t>
            </a:r>
            <a:br>
              <a:rPr lang="en-US" dirty="0"/>
            </a:br>
            <a:r>
              <a:rPr lang="en-US" dirty="0"/>
              <a:t>Moodle Quiz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24</a:t>
            </a:fld>
            <a:endParaRPr lang="en-US"/>
          </a:p>
        </p:txBody>
      </p:sp>
      <p:sp>
        <p:nvSpPr>
          <p:cNvPr id="5" name="Subtitle 2">
            <a:extLst>
              <a:ext uri="{FF2B5EF4-FFF2-40B4-BE49-F238E27FC236}">
                <a16:creationId xmlns:a16="http://schemas.microsoft.com/office/drawing/2014/main" id="{82067038-D1E0-4846-894D-9F6814E0A67D}"/>
              </a:ext>
            </a:extLst>
          </p:cNvPr>
          <p:cNvSpPr txBox="1">
            <a:spLocks/>
          </p:cNvSpPr>
          <p:nvPr/>
        </p:nvSpPr>
        <p:spPr>
          <a:xfrm>
            <a:off x="0" y="4061639"/>
            <a:ext cx="12192001" cy="27963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(Molnar extracts):</a:t>
            </a:r>
          </a:p>
          <a:p>
            <a:pPr marL="457200" indent="-457200">
              <a:buFont typeface="+mj-lt"/>
              <a:buAutoNum type="arabicPeriod"/>
            </a:pPr>
            <a:r>
              <a:rPr lang="en-US" dirty="0"/>
              <a:t>Understand the importance of XAI</a:t>
            </a:r>
          </a:p>
          <a:p>
            <a:pPr marL="457200" indent="-457200">
              <a:buFont typeface="+mj-lt"/>
              <a:buAutoNum type="arabicPeriod"/>
            </a:pPr>
            <a:r>
              <a:rPr lang="en-US" dirty="0"/>
              <a:t>Distinguish local from global explanation methods</a:t>
            </a:r>
          </a:p>
          <a:p>
            <a:pPr marL="457200" indent="-457200">
              <a:buFont typeface="+mj-lt"/>
              <a:buAutoNum type="arabicPeriod"/>
            </a:pPr>
            <a:r>
              <a:rPr lang="en-US" dirty="0"/>
              <a:t>Distinguish model-agnostic from model-specific methods</a:t>
            </a:r>
          </a:p>
          <a:p>
            <a:pPr marL="457200" indent="-457200">
              <a:buFont typeface="+mj-lt"/>
              <a:buAutoNum type="arabicPeriod"/>
            </a:pPr>
            <a:r>
              <a:rPr lang="en-US" dirty="0"/>
              <a:t>Know how to implement permutation feature importance and partial dependence plots</a:t>
            </a:r>
          </a:p>
          <a:p>
            <a:pPr marL="457200" indent="-457200">
              <a:buFont typeface="+mj-lt"/>
              <a:buAutoNum type="arabicPeriod"/>
            </a:pPr>
            <a:r>
              <a:rPr lang="en-US" dirty="0"/>
              <a:t>Apprehend explanation methods for neural networks</a:t>
            </a:r>
          </a:p>
        </p:txBody>
      </p:sp>
    </p:spTree>
    <p:extLst>
      <p:ext uri="{BB962C8B-B14F-4D97-AF65-F5344CB8AC3E}">
        <p14:creationId xmlns:p14="http://schemas.microsoft.com/office/powerpoint/2010/main" val="3410148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26147-0B9F-462B-8237-9A1BA8D2AA85}"/>
              </a:ext>
            </a:extLst>
          </p:cNvPr>
          <p:cNvSpPr>
            <a:spLocks noGrp="1"/>
          </p:cNvSpPr>
          <p:nvPr>
            <p:ph type="title"/>
          </p:nvPr>
        </p:nvSpPr>
        <p:spPr>
          <a:xfrm>
            <a:off x="-2" y="1042633"/>
            <a:ext cx="12192000" cy="735368"/>
          </a:xfrm>
        </p:spPr>
        <p:txBody>
          <a:bodyPr/>
          <a:lstStyle/>
          <a:p>
            <a:r>
              <a:rPr lang="en-US" dirty="0"/>
              <a:t>Questions</a:t>
            </a:r>
          </a:p>
        </p:txBody>
      </p:sp>
      <p:sp>
        <p:nvSpPr>
          <p:cNvPr id="3" name="Slide Number Placeholder 2">
            <a:extLst>
              <a:ext uri="{FF2B5EF4-FFF2-40B4-BE49-F238E27FC236}">
                <a16:creationId xmlns:a16="http://schemas.microsoft.com/office/drawing/2014/main" id="{DC19D9E1-3403-43B8-9419-C38F57731AA1}"/>
              </a:ext>
            </a:extLst>
          </p:cNvPr>
          <p:cNvSpPr>
            <a:spLocks noGrp="1"/>
          </p:cNvSpPr>
          <p:nvPr>
            <p:ph type="sldNum" sz="quarter" idx="12"/>
          </p:nvPr>
        </p:nvSpPr>
        <p:spPr/>
        <p:txBody>
          <a:bodyPr/>
          <a:lstStyle/>
          <a:p>
            <a:fld id="{A5686A01-FA10-4E06-92C7-92734750F4C6}" type="slidenum">
              <a:rPr lang="en-US" smtClean="0"/>
              <a:t>26</a:t>
            </a:fld>
            <a:endParaRPr lang="en-US"/>
          </a:p>
        </p:txBody>
      </p:sp>
      <p:sp>
        <p:nvSpPr>
          <p:cNvPr id="6" name="TextBox 5">
            <a:extLst>
              <a:ext uri="{FF2B5EF4-FFF2-40B4-BE49-F238E27FC236}">
                <a16:creationId xmlns:a16="http://schemas.microsoft.com/office/drawing/2014/main" id="{59DF61AA-1973-4970-A758-B37BFA1B24A5}"/>
              </a:ext>
            </a:extLst>
          </p:cNvPr>
          <p:cNvSpPr txBox="1"/>
          <p:nvPr/>
        </p:nvSpPr>
        <p:spPr>
          <a:xfrm>
            <a:off x="0" y="1954194"/>
            <a:ext cx="12192002" cy="4893647"/>
          </a:xfrm>
          <a:prstGeom prst="rect">
            <a:avLst/>
          </a:prstGeom>
          <a:noFill/>
        </p:spPr>
        <p:txBody>
          <a:bodyPr wrap="square">
            <a:spAutoFit/>
          </a:bodyPr>
          <a:lstStyle/>
          <a:p>
            <a:r>
              <a:rPr lang="en-US" sz="2400" dirty="0"/>
              <a:t>Maybe you could explain the difference between the logistic mean vs the logistic PCA as evaluations of the model? </a:t>
            </a:r>
          </a:p>
          <a:p>
            <a:endParaRPr lang="en-US" sz="2400" dirty="0"/>
          </a:p>
          <a:p>
            <a:r>
              <a:rPr lang="en-US" sz="2400" dirty="0"/>
              <a:t>I'm not sure to have understand why in this case it's so important to be able to interpret the model ?</a:t>
            </a:r>
          </a:p>
          <a:p>
            <a:endParaRPr lang="en-US" sz="2400" dirty="0"/>
          </a:p>
          <a:p>
            <a:r>
              <a:rPr lang="en-US" sz="2400" dirty="0" err="1"/>
              <a:t>ConvNet</a:t>
            </a:r>
            <a:r>
              <a:rPr lang="en-US" sz="2400" dirty="0"/>
              <a:t> is not really clear</a:t>
            </a:r>
          </a:p>
          <a:p>
            <a:endParaRPr lang="en-US" sz="2400" dirty="0"/>
          </a:p>
          <a:p>
            <a:r>
              <a:rPr lang="en-US" sz="2400" dirty="0"/>
              <a:t>for hailstorms, is it easier or harder to focus on a smaller location (Switzerland or the border of the Geneva lake) or to work on larger scales (USA)?</a:t>
            </a:r>
          </a:p>
          <a:p>
            <a:endParaRPr lang="en-US" sz="2400" dirty="0"/>
          </a:p>
          <a:p>
            <a:r>
              <a:rPr lang="en-US" sz="2400" dirty="0"/>
              <a:t>What are your own thoughts on the interpretability/transparency and reproducibility of this paper's findings?</a:t>
            </a:r>
          </a:p>
        </p:txBody>
      </p:sp>
    </p:spTree>
    <p:extLst>
      <p:ext uri="{BB962C8B-B14F-4D97-AF65-F5344CB8AC3E}">
        <p14:creationId xmlns:p14="http://schemas.microsoft.com/office/powerpoint/2010/main" val="425378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27</a:t>
            </a:fld>
            <a:endParaRPr lang="en-US"/>
          </a:p>
        </p:txBody>
      </p:sp>
      <p:sp>
        <p:nvSpPr>
          <p:cNvPr id="5" name="Subtitle 2">
            <a:extLst>
              <a:ext uri="{FF2B5EF4-FFF2-40B4-BE49-F238E27FC236}">
                <a16:creationId xmlns:a16="http://schemas.microsoft.com/office/drawing/2014/main" id="{0E88AB73-C434-4A19-AB43-3938665CC21F}"/>
              </a:ext>
            </a:extLst>
          </p:cNvPr>
          <p:cNvSpPr txBox="1">
            <a:spLocks/>
          </p:cNvSpPr>
          <p:nvPr/>
        </p:nvSpPr>
        <p:spPr>
          <a:xfrm>
            <a:off x="-1" y="4061639"/>
            <a:ext cx="12192001" cy="27963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(Molnar extracts):</a:t>
            </a:r>
          </a:p>
          <a:p>
            <a:pPr marL="457200" indent="-457200">
              <a:buFont typeface="+mj-lt"/>
              <a:buAutoNum type="arabicPeriod"/>
            </a:pPr>
            <a:r>
              <a:rPr lang="en-US" dirty="0"/>
              <a:t>Understand the importance of XAI</a:t>
            </a:r>
          </a:p>
          <a:p>
            <a:pPr marL="457200" indent="-457200">
              <a:buFont typeface="+mj-lt"/>
              <a:buAutoNum type="arabicPeriod"/>
            </a:pPr>
            <a:r>
              <a:rPr lang="en-US" dirty="0"/>
              <a:t>Distinguish local from global explanation methods</a:t>
            </a:r>
          </a:p>
          <a:p>
            <a:pPr marL="457200" indent="-457200">
              <a:buFont typeface="+mj-lt"/>
              <a:buAutoNum type="arabicPeriod"/>
            </a:pPr>
            <a:r>
              <a:rPr lang="en-US" dirty="0"/>
              <a:t>Distinguish model-agnostic from model-specific methods</a:t>
            </a:r>
          </a:p>
          <a:p>
            <a:pPr marL="457200" indent="-457200">
              <a:buFont typeface="+mj-lt"/>
              <a:buAutoNum type="arabicPeriod"/>
            </a:pPr>
            <a:r>
              <a:rPr lang="en-US" dirty="0"/>
              <a:t>Know how to implement permutation feature importance and partial dependence plots</a:t>
            </a:r>
          </a:p>
          <a:p>
            <a:pPr marL="457200" indent="-457200">
              <a:buFont typeface="+mj-lt"/>
              <a:buAutoNum type="arabicPeriod"/>
            </a:pPr>
            <a:r>
              <a:rPr lang="en-US" dirty="0"/>
              <a:t>Apprehend explanation methods for neural networks</a:t>
            </a:r>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39-8907-4A57-A723-BEEF915D5018}"/>
              </a:ext>
            </a:extLst>
          </p:cNvPr>
          <p:cNvSpPr>
            <a:spLocks noGrp="1"/>
          </p:cNvSpPr>
          <p:nvPr>
            <p:ph type="title"/>
          </p:nvPr>
        </p:nvSpPr>
        <p:spPr/>
        <p:txBody>
          <a:bodyPr/>
          <a:lstStyle/>
          <a:p>
            <a:r>
              <a:rPr lang="en-US" dirty="0"/>
              <a:t>Final Presentations on Friday, Dec 16</a:t>
            </a:r>
            <a:r>
              <a:rPr lang="en-US" baseline="30000" dirty="0"/>
              <a:t>th</a:t>
            </a:r>
            <a:r>
              <a:rPr lang="en-US" dirty="0"/>
              <a:t> (Moodle) </a:t>
            </a:r>
            <a:br>
              <a:rPr lang="en-US" dirty="0"/>
            </a:br>
            <a:r>
              <a:rPr lang="en-US" b="1" dirty="0"/>
              <a:t>Please email me if you have not yet registered</a:t>
            </a:r>
          </a:p>
        </p:txBody>
      </p:sp>
      <p:sp>
        <p:nvSpPr>
          <p:cNvPr id="3" name="Slide Number Placeholder 2">
            <a:extLst>
              <a:ext uri="{FF2B5EF4-FFF2-40B4-BE49-F238E27FC236}">
                <a16:creationId xmlns:a16="http://schemas.microsoft.com/office/drawing/2014/main" id="{A164522C-45E9-48E6-AE64-6016EBEDDAC9}"/>
              </a:ext>
            </a:extLst>
          </p:cNvPr>
          <p:cNvSpPr>
            <a:spLocks noGrp="1"/>
          </p:cNvSpPr>
          <p:nvPr>
            <p:ph type="sldNum" sz="quarter" idx="12"/>
          </p:nvPr>
        </p:nvSpPr>
        <p:spPr/>
        <p:txBody>
          <a:bodyPr/>
          <a:lstStyle/>
          <a:p>
            <a:fld id="{A5686A01-FA10-4E06-92C7-92734750F4C6}" type="slidenum">
              <a:rPr lang="en-US" smtClean="0"/>
              <a:t>3</a:t>
            </a:fld>
            <a:endParaRPr lang="en-US"/>
          </a:p>
        </p:txBody>
      </p:sp>
      <p:pic>
        <p:nvPicPr>
          <p:cNvPr id="5" name="Picture 4">
            <a:extLst>
              <a:ext uri="{FF2B5EF4-FFF2-40B4-BE49-F238E27FC236}">
                <a16:creationId xmlns:a16="http://schemas.microsoft.com/office/drawing/2014/main" id="{C10C6CCE-B381-4BEE-99A6-AA0F0883EF84}"/>
              </a:ext>
            </a:extLst>
          </p:cNvPr>
          <p:cNvPicPr>
            <a:picLocks noChangeAspect="1"/>
          </p:cNvPicPr>
          <p:nvPr/>
        </p:nvPicPr>
        <p:blipFill>
          <a:blip r:embed="rId2"/>
          <a:stretch>
            <a:fillRect/>
          </a:stretch>
        </p:blipFill>
        <p:spPr>
          <a:xfrm>
            <a:off x="-2" y="2563469"/>
            <a:ext cx="12192000" cy="696838"/>
          </a:xfrm>
          <a:prstGeom prst="rect">
            <a:avLst/>
          </a:prstGeom>
        </p:spPr>
      </p:pic>
      <p:sp>
        <p:nvSpPr>
          <p:cNvPr id="6" name="TextBox 5">
            <a:extLst>
              <a:ext uri="{FF2B5EF4-FFF2-40B4-BE49-F238E27FC236}">
                <a16:creationId xmlns:a16="http://schemas.microsoft.com/office/drawing/2014/main" id="{6A8969C6-F13F-402F-AF09-61C8A2FD87D5}"/>
              </a:ext>
            </a:extLst>
          </p:cNvPr>
          <p:cNvSpPr txBox="1"/>
          <p:nvPr/>
        </p:nvSpPr>
        <p:spPr>
          <a:xfrm>
            <a:off x="0" y="3455581"/>
            <a:ext cx="12192000" cy="3323987"/>
          </a:xfrm>
          <a:prstGeom prst="rect">
            <a:avLst/>
          </a:prstGeom>
          <a:noFill/>
        </p:spPr>
        <p:txBody>
          <a:bodyPr wrap="square" rtlCol="0">
            <a:spAutoFit/>
          </a:bodyPr>
          <a:lstStyle/>
          <a:p>
            <a:pPr algn="l"/>
            <a:r>
              <a:rPr lang="en-US" sz="3000" u="sng" dirty="0"/>
              <a:t>4min presentations + 1min Q&amp;A</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did you choose and why?</a:t>
            </a:r>
          </a:p>
          <a:p>
            <a:pPr marL="457200" indent="-457200" algn="l">
              <a:buFont typeface="Arial" panose="020B0604020202020204" pitchFamily="34" charset="0"/>
              <a:buChar char="•"/>
            </a:pPr>
            <a:r>
              <a:rPr lang="en-US" sz="3000" dirty="0"/>
              <a:t>Results: What are your findings and how does it answer the sci. question?</a:t>
            </a:r>
          </a:p>
        </p:txBody>
      </p:sp>
    </p:spTree>
    <p:extLst>
      <p:ext uri="{BB962C8B-B14F-4D97-AF65-F5344CB8AC3E}">
        <p14:creationId xmlns:p14="http://schemas.microsoft.com/office/powerpoint/2010/main" val="3838878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a:bodyPr>
          <a:lstStyle/>
          <a:p>
            <a:r>
              <a:rPr lang="en-US" dirty="0"/>
              <a:t>Min 20-45: Intro to XAI = </a:t>
            </a:r>
            <a:r>
              <a:rPr lang="en-US" dirty="0" err="1"/>
              <a:t>eXplainable</a:t>
            </a:r>
            <a:r>
              <a:rPr lang="en-US" dirty="0"/>
              <a:t> </a:t>
            </a:r>
            <a:br>
              <a:rPr lang="en-US" dirty="0"/>
            </a:br>
            <a:r>
              <a:rPr lang="en-US" dirty="0"/>
              <a:t>Artificial Intelligence</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462597"/>
            <a:ext cx="12192001" cy="27963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(Molnar extracts):</a:t>
            </a:r>
          </a:p>
          <a:p>
            <a:pPr marL="457200" indent="-457200">
              <a:buFont typeface="+mj-lt"/>
              <a:buAutoNum type="arabicPeriod"/>
            </a:pPr>
            <a:r>
              <a:rPr lang="en-US" dirty="0"/>
              <a:t>Understand the importance of XAI</a:t>
            </a:r>
          </a:p>
          <a:p>
            <a:pPr marL="457200" indent="-457200">
              <a:buFont typeface="+mj-lt"/>
              <a:buAutoNum type="arabicPeriod"/>
            </a:pPr>
            <a:r>
              <a:rPr lang="en-US" dirty="0"/>
              <a:t>Distinguish local from global explanation methods</a:t>
            </a:r>
          </a:p>
          <a:p>
            <a:pPr marL="457200" indent="-457200">
              <a:buFont typeface="+mj-lt"/>
              <a:buAutoNum type="arabicPeriod"/>
            </a:pPr>
            <a:r>
              <a:rPr lang="en-US" dirty="0"/>
              <a:t>Distinguish model-agnostic from model-specific methods</a:t>
            </a:r>
          </a:p>
          <a:p>
            <a:pPr marL="457200" indent="-457200">
              <a:buFont typeface="+mj-lt"/>
              <a:buAutoNum type="arabicPeriod"/>
            </a:pPr>
            <a:r>
              <a:rPr lang="en-US" dirty="0"/>
              <a:t>Know how to implement permutation feature importance and partial dependence plots</a:t>
            </a:r>
          </a:p>
          <a:p>
            <a:pPr marL="457200" indent="-457200">
              <a:buFont typeface="+mj-lt"/>
              <a:buAutoNum type="arabicPeriod"/>
            </a:pPr>
            <a:r>
              <a:rPr lang="en-US" dirty="0"/>
              <a:t>Apprehend explanation methods for neural networks</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90E96-404C-4E2F-AFC3-F2AB49F74E72}"/>
              </a:ext>
            </a:extLst>
          </p:cNvPr>
          <p:cNvSpPr>
            <a:spLocks noGrp="1"/>
          </p:cNvSpPr>
          <p:nvPr>
            <p:ph type="title"/>
          </p:nvPr>
        </p:nvSpPr>
        <p:spPr>
          <a:xfrm>
            <a:off x="-2" y="1042633"/>
            <a:ext cx="12192000" cy="908088"/>
          </a:xfrm>
        </p:spPr>
        <p:txBody>
          <a:bodyPr/>
          <a:lstStyle/>
          <a:p>
            <a:r>
              <a:rPr lang="en-US" dirty="0"/>
              <a:t>Why bother with XAI?</a:t>
            </a:r>
          </a:p>
        </p:txBody>
      </p:sp>
      <p:sp>
        <p:nvSpPr>
          <p:cNvPr id="3" name="Slide Number Placeholder 2">
            <a:extLst>
              <a:ext uri="{FF2B5EF4-FFF2-40B4-BE49-F238E27FC236}">
                <a16:creationId xmlns:a16="http://schemas.microsoft.com/office/drawing/2014/main" id="{4F22AA23-9312-4197-AD5F-1E900AB1A1BF}"/>
              </a:ext>
            </a:extLst>
          </p:cNvPr>
          <p:cNvSpPr>
            <a:spLocks noGrp="1"/>
          </p:cNvSpPr>
          <p:nvPr>
            <p:ph type="sldNum" sz="quarter" idx="12"/>
          </p:nvPr>
        </p:nvSpPr>
        <p:spPr/>
        <p:txBody>
          <a:bodyPr/>
          <a:lstStyle/>
          <a:p>
            <a:fld id="{A5686A01-FA10-4E06-92C7-92734750F4C6}" type="slidenum">
              <a:rPr lang="en-US" smtClean="0"/>
              <a:t>5</a:t>
            </a:fld>
            <a:endParaRPr lang="en-US"/>
          </a:p>
        </p:txBody>
      </p:sp>
      <p:sp>
        <p:nvSpPr>
          <p:cNvPr id="4" name="TextBox 3">
            <a:extLst>
              <a:ext uri="{FF2B5EF4-FFF2-40B4-BE49-F238E27FC236}">
                <a16:creationId xmlns:a16="http://schemas.microsoft.com/office/drawing/2014/main" id="{21632D27-C4FA-4E73-9E51-D0C97916D584}"/>
              </a:ext>
            </a:extLst>
          </p:cNvPr>
          <p:cNvSpPr txBox="1"/>
          <p:nvPr/>
        </p:nvSpPr>
        <p:spPr>
          <a:xfrm>
            <a:off x="13919198" y="4135120"/>
            <a:ext cx="2357120" cy="1938992"/>
          </a:xfrm>
          <a:prstGeom prst="rect">
            <a:avLst/>
          </a:prstGeom>
          <a:noFill/>
        </p:spPr>
        <p:txBody>
          <a:bodyPr wrap="square" rtlCol="0">
            <a:spAutoFit/>
          </a:bodyPr>
          <a:lstStyle/>
          <a:p>
            <a:pPr algn="l"/>
            <a:r>
              <a:rPr lang="en-US" sz="3000" dirty="0"/>
              <a:t>Horse/label</a:t>
            </a:r>
          </a:p>
          <a:p>
            <a:pPr algn="l"/>
            <a:r>
              <a:rPr lang="en-US" sz="3000" dirty="0"/>
              <a:t>Would you trust the model</a:t>
            </a:r>
          </a:p>
        </p:txBody>
      </p:sp>
      <p:sp>
        <p:nvSpPr>
          <p:cNvPr id="5" name="TextBox 4">
            <a:extLst>
              <a:ext uri="{FF2B5EF4-FFF2-40B4-BE49-F238E27FC236}">
                <a16:creationId xmlns:a16="http://schemas.microsoft.com/office/drawing/2014/main" id="{B1DCCCF8-A1FE-48E6-84EF-73D31BDE0819}"/>
              </a:ext>
            </a:extLst>
          </p:cNvPr>
          <p:cNvSpPr txBox="1"/>
          <p:nvPr/>
        </p:nvSpPr>
        <p:spPr>
          <a:xfrm>
            <a:off x="12446000" y="2651928"/>
            <a:ext cx="4338320" cy="1015663"/>
          </a:xfrm>
          <a:prstGeom prst="rect">
            <a:avLst/>
          </a:prstGeom>
          <a:noFill/>
        </p:spPr>
        <p:txBody>
          <a:bodyPr wrap="square" rtlCol="0">
            <a:spAutoFit/>
          </a:bodyPr>
          <a:lstStyle/>
          <a:p>
            <a:pPr algn="l"/>
            <a:r>
              <a:rPr lang="en-US" sz="3000" dirty="0"/>
              <a:t>Environmental examples from students</a:t>
            </a:r>
          </a:p>
        </p:txBody>
      </p:sp>
      <p:pic>
        <p:nvPicPr>
          <p:cNvPr id="7" name="Picture 6" descr="Graphical user interface&#10;&#10;Description automatically generated">
            <a:extLst>
              <a:ext uri="{FF2B5EF4-FFF2-40B4-BE49-F238E27FC236}">
                <a16:creationId xmlns:a16="http://schemas.microsoft.com/office/drawing/2014/main" id="{2ED48439-075C-4319-9292-3D3F6ED1A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061378"/>
            <a:ext cx="12192000" cy="4012734"/>
          </a:xfrm>
          <a:prstGeom prst="rect">
            <a:avLst/>
          </a:prstGeom>
        </p:spPr>
      </p:pic>
      <p:sp>
        <p:nvSpPr>
          <p:cNvPr id="8" name="Rectangle 7">
            <a:extLst>
              <a:ext uri="{FF2B5EF4-FFF2-40B4-BE49-F238E27FC236}">
                <a16:creationId xmlns:a16="http://schemas.microsoft.com/office/drawing/2014/main" id="{2C17577D-115D-4915-AE63-54CC93EAD758}"/>
              </a:ext>
            </a:extLst>
          </p:cNvPr>
          <p:cNvSpPr/>
          <p:nvPr/>
        </p:nvSpPr>
        <p:spPr>
          <a:xfrm>
            <a:off x="-182882" y="5382783"/>
            <a:ext cx="12547600" cy="691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C0AEC3-D125-4728-8491-602239E3DFCC}"/>
              </a:ext>
            </a:extLst>
          </p:cNvPr>
          <p:cNvSpPr txBox="1"/>
          <p:nvPr/>
        </p:nvSpPr>
        <p:spPr>
          <a:xfrm>
            <a:off x="1524002" y="6488667"/>
            <a:ext cx="10667998" cy="369332"/>
          </a:xfrm>
          <a:prstGeom prst="rect">
            <a:avLst/>
          </a:prstGeom>
          <a:noFill/>
        </p:spPr>
        <p:txBody>
          <a:bodyPr wrap="square" rtlCol="0">
            <a:spAutoFit/>
          </a:bodyPr>
          <a:lstStyle/>
          <a:p>
            <a:pPr algn="r"/>
            <a:r>
              <a:rPr lang="en-US" i="1" u="sng" dirty="0"/>
              <a:t>Source:</a:t>
            </a:r>
            <a:r>
              <a:rPr lang="en-US" i="1" dirty="0"/>
              <a:t> </a:t>
            </a:r>
            <a:r>
              <a:rPr lang="en-US" i="1" dirty="0" err="1"/>
              <a:t>Geirhos</a:t>
            </a:r>
            <a:r>
              <a:rPr lang="en-US" i="1" dirty="0"/>
              <a:t> et al. (2020) arXiv:2004.07780.</a:t>
            </a:r>
          </a:p>
        </p:txBody>
      </p:sp>
    </p:spTree>
    <p:extLst>
      <p:ext uri="{BB962C8B-B14F-4D97-AF65-F5344CB8AC3E}">
        <p14:creationId xmlns:p14="http://schemas.microsoft.com/office/powerpoint/2010/main" val="2977291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90E96-404C-4E2F-AFC3-F2AB49F74E72}"/>
              </a:ext>
            </a:extLst>
          </p:cNvPr>
          <p:cNvSpPr>
            <a:spLocks noGrp="1"/>
          </p:cNvSpPr>
          <p:nvPr>
            <p:ph type="title"/>
          </p:nvPr>
        </p:nvSpPr>
        <p:spPr>
          <a:xfrm>
            <a:off x="-2" y="1042633"/>
            <a:ext cx="12192000" cy="908088"/>
          </a:xfrm>
        </p:spPr>
        <p:txBody>
          <a:bodyPr/>
          <a:lstStyle/>
          <a:p>
            <a:r>
              <a:rPr lang="en-US" dirty="0"/>
              <a:t>Why bother with XAI? Because NNs take shortcuts!</a:t>
            </a:r>
          </a:p>
        </p:txBody>
      </p:sp>
      <p:sp>
        <p:nvSpPr>
          <p:cNvPr id="3" name="Slide Number Placeholder 2">
            <a:extLst>
              <a:ext uri="{FF2B5EF4-FFF2-40B4-BE49-F238E27FC236}">
                <a16:creationId xmlns:a16="http://schemas.microsoft.com/office/drawing/2014/main" id="{4F22AA23-9312-4197-AD5F-1E900AB1A1BF}"/>
              </a:ext>
            </a:extLst>
          </p:cNvPr>
          <p:cNvSpPr>
            <a:spLocks noGrp="1"/>
          </p:cNvSpPr>
          <p:nvPr>
            <p:ph type="sldNum" sz="quarter" idx="12"/>
          </p:nvPr>
        </p:nvSpPr>
        <p:spPr/>
        <p:txBody>
          <a:bodyPr/>
          <a:lstStyle/>
          <a:p>
            <a:fld id="{A5686A01-FA10-4E06-92C7-92734750F4C6}" type="slidenum">
              <a:rPr lang="en-US" smtClean="0"/>
              <a:t>6</a:t>
            </a:fld>
            <a:endParaRPr lang="en-US"/>
          </a:p>
        </p:txBody>
      </p:sp>
      <p:sp>
        <p:nvSpPr>
          <p:cNvPr id="4" name="TextBox 3">
            <a:extLst>
              <a:ext uri="{FF2B5EF4-FFF2-40B4-BE49-F238E27FC236}">
                <a16:creationId xmlns:a16="http://schemas.microsoft.com/office/drawing/2014/main" id="{21632D27-C4FA-4E73-9E51-D0C97916D584}"/>
              </a:ext>
            </a:extLst>
          </p:cNvPr>
          <p:cNvSpPr txBox="1"/>
          <p:nvPr/>
        </p:nvSpPr>
        <p:spPr>
          <a:xfrm>
            <a:off x="13919198" y="4135120"/>
            <a:ext cx="2357120" cy="1938992"/>
          </a:xfrm>
          <a:prstGeom prst="rect">
            <a:avLst/>
          </a:prstGeom>
          <a:noFill/>
        </p:spPr>
        <p:txBody>
          <a:bodyPr wrap="square" rtlCol="0">
            <a:spAutoFit/>
          </a:bodyPr>
          <a:lstStyle/>
          <a:p>
            <a:pPr algn="l"/>
            <a:r>
              <a:rPr lang="en-US" sz="3000" dirty="0"/>
              <a:t>Horse/label</a:t>
            </a:r>
          </a:p>
          <a:p>
            <a:pPr algn="l"/>
            <a:r>
              <a:rPr lang="en-US" sz="3000" dirty="0"/>
              <a:t>Would you trust the model</a:t>
            </a:r>
          </a:p>
        </p:txBody>
      </p:sp>
      <p:sp>
        <p:nvSpPr>
          <p:cNvPr id="5" name="TextBox 4">
            <a:extLst>
              <a:ext uri="{FF2B5EF4-FFF2-40B4-BE49-F238E27FC236}">
                <a16:creationId xmlns:a16="http://schemas.microsoft.com/office/drawing/2014/main" id="{B1DCCCF8-A1FE-48E6-84EF-73D31BDE0819}"/>
              </a:ext>
            </a:extLst>
          </p:cNvPr>
          <p:cNvSpPr txBox="1"/>
          <p:nvPr/>
        </p:nvSpPr>
        <p:spPr>
          <a:xfrm>
            <a:off x="12446000" y="2651928"/>
            <a:ext cx="4338320" cy="1015663"/>
          </a:xfrm>
          <a:prstGeom prst="rect">
            <a:avLst/>
          </a:prstGeom>
          <a:noFill/>
        </p:spPr>
        <p:txBody>
          <a:bodyPr wrap="square" rtlCol="0">
            <a:spAutoFit/>
          </a:bodyPr>
          <a:lstStyle/>
          <a:p>
            <a:pPr algn="l"/>
            <a:r>
              <a:rPr lang="en-US" sz="3000" dirty="0"/>
              <a:t>Environmental examples from students</a:t>
            </a:r>
          </a:p>
        </p:txBody>
      </p:sp>
      <p:pic>
        <p:nvPicPr>
          <p:cNvPr id="7" name="Picture 6" descr="Graphical user interface&#10;&#10;Description automatically generated">
            <a:extLst>
              <a:ext uri="{FF2B5EF4-FFF2-40B4-BE49-F238E27FC236}">
                <a16:creationId xmlns:a16="http://schemas.microsoft.com/office/drawing/2014/main" id="{2ED48439-075C-4319-9292-3D3F6ED1A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061378"/>
            <a:ext cx="12192000" cy="4012734"/>
          </a:xfrm>
          <a:prstGeom prst="rect">
            <a:avLst/>
          </a:prstGeom>
        </p:spPr>
      </p:pic>
      <p:sp>
        <p:nvSpPr>
          <p:cNvPr id="9" name="TextBox 8">
            <a:extLst>
              <a:ext uri="{FF2B5EF4-FFF2-40B4-BE49-F238E27FC236}">
                <a16:creationId xmlns:a16="http://schemas.microsoft.com/office/drawing/2014/main" id="{E7AC7F07-8FF1-47CC-B5A4-6ECCEEC3420F}"/>
              </a:ext>
            </a:extLst>
          </p:cNvPr>
          <p:cNvSpPr txBox="1"/>
          <p:nvPr/>
        </p:nvSpPr>
        <p:spPr>
          <a:xfrm>
            <a:off x="1524002" y="6488667"/>
            <a:ext cx="10667998" cy="369332"/>
          </a:xfrm>
          <a:prstGeom prst="rect">
            <a:avLst/>
          </a:prstGeom>
          <a:noFill/>
        </p:spPr>
        <p:txBody>
          <a:bodyPr wrap="square" rtlCol="0">
            <a:spAutoFit/>
          </a:bodyPr>
          <a:lstStyle/>
          <a:p>
            <a:pPr algn="r"/>
            <a:r>
              <a:rPr lang="en-US" i="1" u="sng" dirty="0"/>
              <a:t>Source:</a:t>
            </a:r>
            <a:r>
              <a:rPr lang="en-US" i="1" dirty="0"/>
              <a:t> </a:t>
            </a:r>
            <a:r>
              <a:rPr lang="en-US" i="1" dirty="0" err="1"/>
              <a:t>Geirhos</a:t>
            </a:r>
            <a:r>
              <a:rPr lang="en-US" i="1" dirty="0"/>
              <a:t> et al. (2020) arXiv:2004.07780.</a:t>
            </a:r>
          </a:p>
        </p:txBody>
      </p:sp>
    </p:spTree>
    <p:extLst>
      <p:ext uri="{BB962C8B-B14F-4D97-AF65-F5344CB8AC3E}">
        <p14:creationId xmlns:p14="http://schemas.microsoft.com/office/powerpoint/2010/main" val="2439893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EB319-68ED-45F2-9EFF-D0F8FDAD2B70}"/>
              </a:ext>
            </a:extLst>
          </p:cNvPr>
          <p:cNvSpPr>
            <a:spLocks noGrp="1"/>
          </p:cNvSpPr>
          <p:nvPr>
            <p:ph type="title"/>
          </p:nvPr>
        </p:nvSpPr>
        <p:spPr/>
        <p:txBody>
          <a:bodyPr/>
          <a:lstStyle/>
          <a:p>
            <a:r>
              <a:rPr lang="en-US" dirty="0"/>
              <a:t>Interpretability = Degree to which a human can understand the cause of a decision</a:t>
            </a:r>
          </a:p>
        </p:txBody>
      </p:sp>
      <p:sp>
        <p:nvSpPr>
          <p:cNvPr id="3" name="Slide Number Placeholder 2">
            <a:extLst>
              <a:ext uri="{FF2B5EF4-FFF2-40B4-BE49-F238E27FC236}">
                <a16:creationId xmlns:a16="http://schemas.microsoft.com/office/drawing/2014/main" id="{83792CEB-1178-4853-9C60-EAC53B4E2140}"/>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4" name="TextBox 3">
            <a:extLst>
              <a:ext uri="{FF2B5EF4-FFF2-40B4-BE49-F238E27FC236}">
                <a16:creationId xmlns:a16="http://schemas.microsoft.com/office/drawing/2014/main" id="{E66D97B6-665C-4B6D-A866-319DF371AA06}"/>
              </a:ext>
            </a:extLst>
          </p:cNvPr>
          <p:cNvSpPr txBox="1"/>
          <p:nvPr/>
        </p:nvSpPr>
        <p:spPr>
          <a:xfrm>
            <a:off x="4452284" y="2368195"/>
            <a:ext cx="7739716" cy="1015663"/>
          </a:xfrm>
          <a:prstGeom prst="rect">
            <a:avLst/>
          </a:prstGeom>
          <a:noFill/>
        </p:spPr>
        <p:txBody>
          <a:bodyPr wrap="square" rtlCol="0">
            <a:spAutoFit/>
          </a:bodyPr>
          <a:lstStyle/>
          <a:p>
            <a:pPr algn="ctr"/>
            <a:r>
              <a:rPr lang="en-US" sz="3000" u="sng" dirty="0"/>
              <a:t>Advantages of XAI</a:t>
            </a:r>
            <a:r>
              <a:rPr lang="en-US" sz="3000" dirty="0"/>
              <a:t>: Robustness, Trustworthiness, Scientific Insight</a:t>
            </a:r>
          </a:p>
        </p:txBody>
      </p:sp>
      <p:sp>
        <p:nvSpPr>
          <p:cNvPr id="5" name="TextBox 4">
            <a:extLst>
              <a:ext uri="{FF2B5EF4-FFF2-40B4-BE49-F238E27FC236}">
                <a16:creationId xmlns:a16="http://schemas.microsoft.com/office/drawing/2014/main" id="{DCC40652-A1CC-438D-B4D4-C6DF7A8292C4}"/>
              </a:ext>
            </a:extLst>
          </p:cNvPr>
          <p:cNvSpPr txBox="1"/>
          <p:nvPr/>
        </p:nvSpPr>
        <p:spPr>
          <a:xfrm>
            <a:off x="1524002" y="6488667"/>
            <a:ext cx="10667998" cy="369332"/>
          </a:xfrm>
          <a:prstGeom prst="rect">
            <a:avLst/>
          </a:prstGeom>
          <a:noFill/>
        </p:spPr>
        <p:txBody>
          <a:bodyPr wrap="square" rtlCol="0">
            <a:spAutoFit/>
          </a:bodyPr>
          <a:lstStyle/>
          <a:p>
            <a:pPr algn="r"/>
            <a:r>
              <a:rPr lang="en-US" i="1" u="sng" dirty="0"/>
              <a:t>Source:</a:t>
            </a:r>
            <a:r>
              <a:rPr lang="en-US" i="1" dirty="0"/>
              <a:t> Interpretable Machine Learning, C. Molnar (2019)</a:t>
            </a:r>
          </a:p>
        </p:txBody>
      </p:sp>
      <p:pic>
        <p:nvPicPr>
          <p:cNvPr id="6" name="Picture 5">
            <a:extLst>
              <a:ext uri="{FF2B5EF4-FFF2-40B4-BE49-F238E27FC236}">
                <a16:creationId xmlns:a16="http://schemas.microsoft.com/office/drawing/2014/main" id="{F740569C-F6FC-463B-98A8-76CB741AAA71}"/>
              </a:ext>
            </a:extLst>
          </p:cNvPr>
          <p:cNvPicPr>
            <a:picLocks noChangeAspect="1"/>
          </p:cNvPicPr>
          <p:nvPr/>
        </p:nvPicPr>
        <p:blipFill rotWithShape="1">
          <a:blip r:embed="rId2">
            <a:extLst>
              <a:ext uri="{28A0092B-C50C-407E-A947-70E740481C1C}">
                <a14:useLocalDpi xmlns:a14="http://schemas.microsoft.com/office/drawing/2010/main" val="0"/>
              </a:ext>
            </a:extLst>
          </a:blip>
          <a:srcRect l="23333" r="25072" b="1522"/>
          <a:stretch/>
        </p:blipFill>
        <p:spPr>
          <a:xfrm>
            <a:off x="-2" y="2368195"/>
            <a:ext cx="4452286" cy="4489805"/>
          </a:xfrm>
          <a:prstGeom prst="rect">
            <a:avLst/>
          </a:prstGeom>
          <a:ln w="127000">
            <a:noFill/>
          </a:ln>
        </p:spPr>
      </p:pic>
      <p:sp>
        <p:nvSpPr>
          <p:cNvPr id="9" name="TextBox 8">
            <a:extLst>
              <a:ext uri="{FF2B5EF4-FFF2-40B4-BE49-F238E27FC236}">
                <a16:creationId xmlns:a16="http://schemas.microsoft.com/office/drawing/2014/main" id="{A2FCCF4D-6ABD-4A95-A2BB-B0652BDB5AFE}"/>
              </a:ext>
            </a:extLst>
          </p:cNvPr>
          <p:cNvSpPr txBox="1"/>
          <p:nvPr/>
        </p:nvSpPr>
        <p:spPr>
          <a:xfrm>
            <a:off x="9580880" y="4797762"/>
            <a:ext cx="2611120" cy="1200329"/>
          </a:xfrm>
          <a:prstGeom prst="rect">
            <a:avLst/>
          </a:prstGeom>
          <a:noFill/>
        </p:spPr>
        <p:txBody>
          <a:bodyPr wrap="square">
            <a:spAutoFit/>
          </a:bodyPr>
          <a:lstStyle/>
          <a:p>
            <a:pPr rtl="0" fontAlgn="b"/>
            <a:r>
              <a:rPr lang="en-US" dirty="0">
                <a:solidFill>
                  <a:srgbClr val="FF0000"/>
                </a:solidFill>
                <a:effectLst/>
              </a:rPr>
              <a:t>spam email detection</a:t>
            </a:r>
          </a:p>
          <a:p>
            <a:pPr rtl="0" fontAlgn="b"/>
            <a:endParaRPr lang="en-US" dirty="0">
              <a:solidFill>
                <a:srgbClr val="FF0000"/>
              </a:solidFill>
              <a:effectLst/>
            </a:endParaRPr>
          </a:p>
          <a:p>
            <a:pPr rtl="0" fontAlgn="b"/>
            <a:r>
              <a:rPr lang="en-US" dirty="0">
                <a:solidFill>
                  <a:srgbClr val="FF0000"/>
                </a:solidFill>
                <a:effectLst/>
              </a:rPr>
              <a:t>when the outcome of the model has no importance</a:t>
            </a:r>
          </a:p>
        </p:txBody>
      </p:sp>
      <p:sp>
        <p:nvSpPr>
          <p:cNvPr id="13" name="TextBox 12">
            <a:extLst>
              <a:ext uri="{FF2B5EF4-FFF2-40B4-BE49-F238E27FC236}">
                <a16:creationId xmlns:a16="http://schemas.microsoft.com/office/drawing/2014/main" id="{0B76F6EA-32DB-44BA-A5CC-CBF55F0F56E8}"/>
              </a:ext>
            </a:extLst>
          </p:cNvPr>
          <p:cNvSpPr txBox="1"/>
          <p:nvPr/>
        </p:nvSpPr>
        <p:spPr>
          <a:xfrm>
            <a:off x="4452284" y="3596973"/>
            <a:ext cx="6121400" cy="646331"/>
          </a:xfrm>
          <a:prstGeom prst="rect">
            <a:avLst/>
          </a:prstGeom>
          <a:noFill/>
        </p:spPr>
        <p:txBody>
          <a:bodyPr wrap="square">
            <a:spAutoFit/>
          </a:bodyPr>
          <a:lstStyle/>
          <a:p>
            <a:r>
              <a:rPr lang="en-US" dirty="0">
                <a:solidFill>
                  <a:srgbClr val="00B050"/>
                </a:solidFill>
              </a:rPr>
              <a:t>understanding why a wildfire happens is crucial for its management</a:t>
            </a:r>
          </a:p>
        </p:txBody>
      </p:sp>
      <p:sp>
        <p:nvSpPr>
          <p:cNvPr id="17" name="TextBox 16">
            <a:extLst>
              <a:ext uri="{FF2B5EF4-FFF2-40B4-BE49-F238E27FC236}">
                <a16:creationId xmlns:a16="http://schemas.microsoft.com/office/drawing/2014/main" id="{51ECA8FE-0716-454F-A93C-8E17DDF2E854}"/>
              </a:ext>
            </a:extLst>
          </p:cNvPr>
          <p:cNvSpPr txBox="1"/>
          <p:nvPr/>
        </p:nvSpPr>
        <p:spPr>
          <a:xfrm>
            <a:off x="4452284" y="4254407"/>
            <a:ext cx="5250516" cy="646331"/>
          </a:xfrm>
          <a:prstGeom prst="rect">
            <a:avLst/>
          </a:prstGeom>
          <a:noFill/>
        </p:spPr>
        <p:txBody>
          <a:bodyPr wrap="square">
            <a:spAutoFit/>
          </a:bodyPr>
          <a:lstStyle/>
          <a:p>
            <a:r>
              <a:rPr lang="en-US" dirty="0">
                <a:solidFill>
                  <a:srgbClr val="00B050"/>
                </a:solidFill>
              </a:rPr>
              <a:t>In land use classification it is important to know based on which criteria the algorithm made a decision</a:t>
            </a:r>
          </a:p>
        </p:txBody>
      </p:sp>
      <p:sp>
        <p:nvSpPr>
          <p:cNvPr id="21" name="TextBox 20">
            <a:extLst>
              <a:ext uri="{FF2B5EF4-FFF2-40B4-BE49-F238E27FC236}">
                <a16:creationId xmlns:a16="http://schemas.microsoft.com/office/drawing/2014/main" id="{6A235DE8-B324-4539-995F-8E3B09B974A5}"/>
              </a:ext>
            </a:extLst>
          </p:cNvPr>
          <p:cNvSpPr txBox="1"/>
          <p:nvPr/>
        </p:nvSpPr>
        <p:spPr>
          <a:xfrm>
            <a:off x="4452284" y="4911841"/>
            <a:ext cx="5128596" cy="1477328"/>
          </a:xfrm>
          <a:prstGeom prst="rect">
            <a:avLst/>
          </a:prstGeom>
          <a:noFill/>
        </p:spPr>
        <p:txBody>
          <a:bodyPr wrap="square">
            <a:spAutoFit/>
          </a:bodyPr>
          <a:lstStyle/>
          <a:p>
            <a:r>
              <a:rPr lang="en-US" dirty="0">
                <a:solidFill>
                  <a:srgbClr val="00B050"/>
                </a:solidFill>
              </a:rPr>
              <a:t>For rockfalls the reasons the models predicts something may be even more important then know when and where it might happen. This is because we can then treat the cause for the rockfalls instead of the reasons for it. </a:t>
            </a:r>
          </a:p>
        </p:txBody>
      </p:sp>
    </p:spTree>
    <p:extLst>
      <p:ext uri="{BB962C8B-B14F-4D97-AF65-F5344CB8AC3E}">
        <p14:creationId xmlns:p14="http://schemas.microsoft.com/office/powerpoint/2010/main" val="1633146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p:bldP spid="17"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14E45-8D05-45CA-A47A-7711236D7AEC}"/>
              </a:ext>
            </a:extLst>
          </p:cNvPr>
          <p:cNvSpPr>
            <a:spLocks noGrp="1"/>
          </p:cNvSpPr>
          <p:nvPr>
            <p:ph type="title"/>
          </p:nvPr>
        </p:nvSpPr>
        <p:spPr>
          <a:xfrm>
            <a:off x="-2" y="1042633"/>
            <a:ext cx="12192000" cy="1009687"/>
          </a:xfrm>
        </p:spPr>
        <p:txBody>
          <a:bodyPr/>
          <a:lstStyle/>
          <a:p>
            <a:r>
              <a:rPr lang="en-US" dirty="0"/>
              <a:t>Some algorithms are inherently interpretable</a:t>
            </a:r>
          </a:p>
        </p:txBody>
      </p:sp>
      <p:sp>
        <p:nvSpPr>
          <p:cNvPr id="3" name="Slide Number Placeholder 2">
            <a:extLst>
              <a:ext uri="{FF2B5EF4-FFF2-40B4-BE49-F238E27FC236}">
                <a16:creationId xmlns:a16="http://schemas.microsoft.com/office/drawing/2014/main" id="{3BFC6694-3661-46A0-A1C5-23FEF1E31CDE}"/>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4" name="Picture 3">
            <a:extLst>
              <a:ext uri="{FF2B5EF4-FFF2-40B4-BE49-F238E27FC236}">
                <a16:creationId xmlns:a16="http://schemas.microsoft.com/office/drawing/2014/main" id="{68995EAD-5755-4E2C-BBD7-608EBB3E86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015" y="2052320"/>
            <a:ext cx="6654019" cy="480568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ectangle 4">
            <a:extLst>
              <a:ext uri="{FF2B5EF4-FFF2-40B4-BE49-F238E27FC236}">
                <a16:creationId xmlns:a16="http://schemas.microsoft.com/office/drawing/2014/main" id="{58F6A859-5DFC-467A-A0E0-34D79540703B}"/>
              </a:ext>
            </a:extLst>
          </p:cNvPr>
          <p:cNvSpPr/>
          <p:nvPr/>
        </p:nvSpPr>
        <p:spPr>
          <a:xfrm>
            <a:off x="8750085" y="6488668"/>
            <a:ext cx="3441915"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a:ln>
                  <a:noFill/>
                </a:ln>
                <a:solidFill>
                  <a:prstClr val="white"/>
                </a:solidFill>
                <a:effectLst/>
                <a:uLnTx/>
                <a:uFillTx/>
              </a:rPr>
              <a:t>Beucler et al. (2021)</a:t>
            </a:r>
          </a:p>
        </p:txBody>
      </p:sp>
      <p:pic>
        <p:nvPicPr>
          <p:cNvPr id="7" name="Picture 6" descr="\documentclass{article}&#10;\usepackage{amsmath,xcolor}&#10;\pagestyle{empty}&#10;\begin{document}&#10;&#10;\textcolor{white}{$y=\beta_0 + \beta_1 x_1 + \beta_2 x_2$} &#10;&#10;&#10;\end{document}" title="IguanaTex Bitmap Display">
            <a:extLst>
              <a:ext uri="{FF2B5EF4-FFF2-40B4-BE49-F238E27FC236}">
                <a16:creationId xmlns:a16="http://schemas.microsoft.com/office/drawing/2014/main" id="{B7C6E8AA-BB5F-4BED-A3C2-D986B0FF7BA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113051" y="3111936"/>
            <a:ext cx="4629151" cy="457200"/>
          </a:xfrm>
          <a:prstGeom prst="rect">
            <a:avLst/>
          </a:prstGeom>
        </p:spPr>
      </p:pic>
      <p:sp>
        <p:nvSpPr>
          <p:cNvPr id="8" name="TextBox 7">
            <a:extLst>
              <a:ext uri="{FF2B5EF4-FFF2-40B4-BE49-F238E27FC236}">
                <a16:creationId xmlns:a16="http://schemas.microsoft.com/office/drawing/2014/main" id="{492542CD-9E94-426C-A55C-AF7235884DE2}"/>
              </a:ext>
            </a:extLst>
          </p:cNvPr>
          <p:cNvSpPr txBox="1"/>
          <p:nvPr/>
        </p:nvSpPr>
        <p:spPr>
          <a:xfrm>
            <a:off x="6979920" y="1949728"/>
            <a:ext cx="5212080" cy="1015663"/>
          </a:xfrm>
          <a:prstGeom prst="rect">
            <a:avLst/>
          </a:prstGeom>
          <a:noFill/>
        </p:spPr>
        <p:txBody>
          <a:bodyPr wrap="square" rtlCol="0">
            <a:spAutoFit/>
          </a:bodyPr>
          <a:lstStyle/>
          <a:p>
            <a:pPr algn="l"/>
            <a:r>
              <a:rPr lang="en-US" sz="3000" u="sng" dirty="0"/>
              <a:t>Example</a:t>
            </a:r>
            <a:r>
              <a:rPr lang="en-US" sz="3000" dirty="0"/>
              <a:t>: Linear regression with one output and two inputs</a:t>
            </a:r>
          </a:p>
        </p:txBody>
      </p:sp>
      <p:sp>
        <p:nvSpPr>
          <p:cNvPr id="9" name="TextBox 8">
            <a:extLst>
              <a:ext uri="{FF2B5EF4-FFF2-40B4-BE49-F238E27FC236}">
                <a16:creationId xmlns:a16="http://schemas.microsoft.com/office/drawing/2014/main" id="{5D71A3EF-9F95-464F-B5C6-3DBB5A055837}"/>
              </a:ext>
            </a:extLst>
          </p:cNvPr>
          <p:cNvSpPr txBox="1"/>
          <p:nvPr/>
        </p:nvSpPr>
        <p:spPr>
          <a:xfrm>
            <a:off x="6876051" y="3692482"/>
            <a:ext cx="5315949" cy="2862322"/>
          </a:xfrm>
          <a:prstGeom prst="rect">
            <a:avLst/>
          </a:prstGeom>
          <a:noFill/>
        </p:spPr>
        <p:txBody>
          <a:bodyPr wrap="square" rtlCol="0">
            <a:spAutoFit/>
          </a:bodyPr>
          <a:lstStyle/>
          <a:p>
            <a:pPr algn="l"/>
            <a:r>
              <a:rPr lang="en-US" sz="3000" u="sng" dirty="0"/>
              <a:t>Naive</a:t>
            </a:r>
            <a:r>
              <a:rPr lang="en-US" sz="3000" dirty="0"/>
              <a:t>: Read coefficients</a:t>
            </a:r>
          </a:p>
          <a:p>
            <a:pPr algn="l"/>
            <a:endParaRPr lang="en-US" sz="3000" dirty="0"/>
          </a:p>
          <a:p>
            <a:pPr algn="l"/>
            <a:r>
              <a:rPr lang="en-US" sz="3000" u="sng" dirty="0"/>
              <a:t>Feature importance</a:t>
            </a:r>
            <a:r>
              <a:rPr lang="en-US" sz="3000" dirty="0"/>
              <a:t>:</a:t>
            </a:r>
          </a:p>
          <a:p>
            <a:pPr algn="l"/>
            <a:r>
              <a:rPr lang="en-US" sz="3000" dirty="0"/>
              <a:t>(One sample) Compare terms</a:t>
            </a:r>
          </a:p>
          <a:p>
            <a:pPr algn="l"/>
            <a:r>
              <a:rPr lang="en-US" sz="3000" dirty="0"/>
              <a:t>(Entire set) Average absolute terms over the entire set</a:t>
            </a:r>
          </a:p>
        </p:txBody>
      </p:sp>
    </p:spTree>
    <p:extLst>
      <p:ext uri="{BB962C8B-B14F-4D97-AF65-F5344CB8AC3E}">
        <p14:creationId xmlns:p14="http://schemas.microsoft.com/office/powerpoint/2010/main" val="3508011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FC6694-3661-46A0-A1C5-23FEF1E31CDE}"/>
              </a:ext>
            </a:extLst>
          </p:cNvPr>
          <p:cNvSpPr>
            <a:spLocks noGrp="1"/>
          </p:cNvSpPr>
          <p:nvPr>
            <p:ph type="sldNum" sz="quarter" idx="12"/>
          </p:nvPr>
        </p:nvSpPr>
        <p:spPr/>
        <p:txBody>
          <a:bodyPr/>
          <a:lstStyle/>
          <a:p>
            <a:fld id="{A5686A01-FA10-4E06-92C7-92734750F4C6}" type="slidenum">
              <a:rPr lang="en-US" smtClean="0"/>
              <a:t>9</a:t>
            </a:fld>
            <a:endParaRPr lang="en-US"/>
          </a:p>
        </p:txBody>
      </p:sp>
      <p:sp>
        <p:nvSpPr>
          <p:cNvPr id="5" name="Rectangle 4">
            <a:extLst>
              <a:ext uri="{FF2B5EF4-FFF2-40B4-BE49-F238E27FC236}">
                <a16:creationId xmlns:a16="http://schemas.microsoft.com/office/drawing/2014/main" id="{58F6A859-5DFC-467A-A0E0-34D79540703B}"/>
              </a:ext>
            </a:extLst>
          </p:cNvPr>
          <p:cNvSpPr/>
          <p:nvPr/>
        </p:nvSpPr>
        <p:spPr>
          <a:xfrm>
            <a:off x="8750085" y="6488668"/>
            <a:ext cx="3441915"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a:ln>
                  <a:noFill/>
                </a:ln>
                <a:solidFill>
                  <a:prstClr val="white"/>
                </a:solidFill>
                <a:effectLst/>
                <a:uLnTx/>
                <a:uFillTx/>
              </a:rPr>
              <a:t>Beucler et al. (2021)</a:t>
            </a:r>
          </a:p>
        </p:txBody>
      </p:sp>
      <p:sp>
        <p:nvSpPr>
          <p:cNvPr id="9" name="TextBox 8">
            <a:extLst>
              <a:ext uri="{FF2B5EF4-FFF2-40B4-BE49-F238E27FC236}">
                <a16:creationId xmlns:a16="http://schemas.microsoft.com/office/drawing/2014/main" id="{5D71A3EF-9F95-464F-B5C6-3DBB5A055837}"/>
              </a:ext>
            </a:extLst>
          </p:cNvPr>
          <p:cNvSpPr txBox="1"/>
          <p:nvPr/>
        </p:nvSpPr>
        <p:spPr>
          <a:xfrm>
            <a:off x="6876051" y="3692482"/>
            <a:ext cx="5315949" cy="2862322"/>
          </a:xfrm>
          <a:prstGeom prst="rect">
            <a:avLst/>
          </a:prstGeom>
          <a:noFill/>
        </p:spPr>
        <p:txBody>
          <a:bodyPr wrap="square" rtlCol="0">
            <a:spAutoFit/>
          </a:bodyPr>
          <a:lstStyle/>
          <a:p>
            <a:pPr algn="l"/>
            <a:r>
              <a:rPr lang="en-US" sz="3000" u="sng" dirty="0"/>
              <a:t> </a:t>
            </a:r>
            <a:endParaRPr lang="en-US" sz="3000" dirty="0"/>
          </a:p>
          <a:p>
            <a:pPr algn="l"/>
            <a:endParaRPr lang="en-US" sz="3000" dirty="0"/>
          </a:p>
          <a:p>
            <a:pPr algn="l"/>
            <a:r>
              <a:rPr lang="en-US" sz="3000" u="sng" dirty="0"/>
              <a:t>Feature importance</a:t>
            </a:r>
            <a:r>
              <a:rPr lang="en-US" sz="3000" dirty="0"/>
              <a:t>:</a:t>
            </a:r>
          </a:p>
          <a:p>
            <a:pPr algn="l"/>
            <a:r>
              <a:rPr lang="en-US" sz="3000" dirty="0">
                <a:solidFill>
                  <a:srgbClr val="00B0F0"/>
                </a:solidFill>
              </a:rPr>
              <a:t>(One sample)</a:t>
            </a:r>
            <a:r>
              <a:rPr lang="en-US" sz="3000" dirty="0"/>
              <a:t> Compare terms</a:t>
            </a:r>
          </a:p>
          <a:p>
            <a:pPr algn="l"/>
            <a:r>
              <a:rPr lang="en-US" sz="3000" dirty="0">
                <a:solidFill>
                  <a:srgbClr val="C218C2"/>
                </a:solidFill>
              </a:rPr>
              <a:t>(Entire set) </a:t>
            </a:r>
            <a:r>
              <a:rPr lang="en-US" sz="3000" dirty="0"/>
              <a:t>Average absolute terms over the entire set</a:t>
            </a:r>
          </a:p>
        </p:txBody>
      </p:sp>
      <p:sp>
        <p:nvSpPr>
          <p:cNvPr id="11" name="Title 1">
            <a:extLst>
              <a:ext uri="{FF2B5EF4-FFF2-40B4-BE49-F238E27FC236}">
                <a16:creationId xmlns:a16="http://schemas.microsoft.com/office/drawing/2014/main" id="{BCCD37C8-ED7E-4891-9F40-3375A95F6523}"/>
              </a:ext>
            </a:extLst>
          </p:cNvPr>
          <p:cNvSpPr txBox="1">
            <a:spLocks/>
          </p:cNvSpPr>
          <p:nvPr/>
        </p:nvSpPr>
        <p:spPr>
          <a:xfrm>
            <a:off x="-2" y="1042633"/>
            <a:ext cx="12192000" cy="91824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B0F0"/>
                </a:solidFill>
              </a:rPr>
              <a:t>Local (sample-level)</a:t>
            </a:r>
            <a:r>
              <a:rPr lang="en-US" dirty="0"/>
              <a:t> </a:t>
            </a:r>
            <a:r>
              <a:rPr lang="en-US" dirty="0">
                <a:cs typeface="Times New Roman" panose="02020603050405020304" pitchFamily="18" charset="0"/>
              </a:rPr>
              <a:t>≠ </a:t>
            </a:r>
            <a:r>
              <a:rPr lang="en-US" dirty="0">
                <a:solidFill>
                  <a:srgbClr val="C218C2"/>
                </a:solidFill>
                <a:cs typeface="Times New Roman" panose="02020603050405020304" pitchFamily="18" charset="0"/>
              </a:rPr>
              <a:t>Global</a:t>
            </a:r>
            <a:r>
              <a:rPr lang="en-US" dirty="0">
                <a:cs typeface="Times New Roman" panose="02020603050405020304" pitchFamily="18" charset="0"/>
              </a:rPr>
              <a:t> Explanation</a:t>
            </a:r>
            <a:endParaRPr lang="en-US" dirty="0"/>
          </a:p>
        </p:txBody>
      </p:sp>
      <p:sp>
        <p:nvSpPr>
          <p:cNvPr id="12" name="Arrow: U-Turn 11">
            <a:extLst>
              <a:ext uri="{FF2B5EF4-FFF2-40B4-BE49-F238E27FC236}">
                <a16:creationId xmlns:a16="http://schemas.microsoft.com/office/drawing/2014/main" id="{43DD390A-48A4-44A1-8B4F-438C2162227B}"/>
              </a:ext>
            </a:extLst>
          </p:cNvPr>
          <p:cNvSpPr/>
          <p:nvPr/>
        </p:nvSpPr>
        <p:spPr>
          <a:xfrm flipV="1">
            <a:off x="3810000" y="1956479"/>
            <a:ext cx="3657600" cy="1265846"/>
          </a:xfrm>
          <a:prstGeom prst="uturnArrow">
            <a:avLst>
              <a:gd name="adj1" fmla="val 25000"/>
              <a:gd name="adj2" fmla="val 25000"/>
              <a:gd name="adj3" fmla="val 25000"/>
              <a:gd name="adj4" fmla="val 43750"/>
              <a:gd name="adj5" fmla="val 1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CA4B42E0-1D3D-4692-983C-3630F5665E77}"/>
              </a:ext>
            </a:extLst>
          </p:cNvPr>
          <p:cNvSpPr txBox="1"/>
          <p:nvPr/>
        </p:nvSpPr>
        <p:spPr>
          <a:xfrm>
            <a:off x="3810000" y="3222325"/>
            <a:ext cx="3657600" cy="1015663"/>
          </a:xfrm>
          <a:prstGeom prst="rect">
            <a:avLst/>
          </a:prstGeom>
          <a:noFill/>
        </p:spPr>
        <p:txBody>
          <a:bodyPr wrap="square" rtlCol="0">
            <a:spAutoFit/>
          </a:bodyPr>
          <a:lstStyle/>
          <a:p>
            <a:pPr algn="ctr"/>
            <a:r>
              <a:rPr lang="en-US" sz="3000" dirty="0">
                <a:solidFill>
                  <a:srgbClr val="00B0F0"/>
                </a:solidFill>
              </a:rPr>
              <a:t>Ensemble mean of</a:t>
            </a:r>
            <a:br>
              <a:rPr lang="en-US" sz="3000" dirty="0">
                <a:solidFill>
                  <a:srgbClr val="00B0F0"/>
                </a:solidFill>
              </a:rPr>
            </a:br>
            <a:r>
              <a:rPr lang="en-US" sz="3000" dirty="0">
                <a:solidFill>
                  <a:srgbClr val="00B0F0"/>
                </a:solidFill>
              </a:rPr>
              <a:t>absolute values</a:t>
            </a:r>
          </a:p>
        </p:txBody>
      </p:sp>
    </p:spTree>
    <p:extLst>
      <p:ext uri="{BB962C8B-B14F-4D97-AF65-F5344CB8AC3E}">
        <p14:creationId xmlns:p14="http://schemas.microsoft.com/office/powerpoint/2010/main" val="4278290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1154,106"/>
  <p:tag name="LATEXADDIN" val="\documentclass{article}&#10;\usepackage{amsmath,xcolor}&#10;\pagestyle{empty}&#10;\begin{document}&#10;&#10;\textcolor{white}{$y=\beta_0 + \beta_1 x_1 + \beta_2 x_2$} &#10;&#10;&#10;\end{document}"/>
  <p:tag name="IGUANATEXSIZE" val="20"/>
  <p:tag name="IGUANATEXCURSOR" val="144"/>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1264</Words>
  <Application>Microsoft Office PowerPoint</Application>
  <PresentationFormat>Widescreen</PresentationFormat>
  <Paragraphs>177</Paragraphs>
  <Slides>27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CMU Sans Serif</vt:lpstr>
      <vt:lpstr>Helvetica Neue</vt:lpstr>
      <vt:lpstr>Office Theme</vt:lpstr>
      <vt:lpstr>PowerPoint Presentation</vt:lpstr>
      <vt:lpstr>In-class Peer Review: Wed, Dec 14th , 1PM-3PM</vt:lpstr>
      <vt:lpstr>Final Presentations on Friday, Dec 16th (Moodle)  Please email me if you have not yet registered</vt:lpstr>
      <vt:lpstr>Min 20-45: Intro to XAI = eXplainable  Artificial Intelligence</vt:lpstr>
      <vt:lpstr>Why bother with XAI?</vt:lpstr>
      <vt:lpstr>Why bother with XAI? Because NNs take shortcuts!</vt:lpstr>
      <vt:lpstr>Interpretability = Degree to which a human can understand the cause of a decision</vt:lpstr>
      <vt:lpstr>Some algorithms are inherently interpretable</vt:lpstr>
      <vt:lpstr>PowerPoint Presentation</vt:lpstr>
      <vt:lpstr>Permutation feature importance = Increase in prediction error in response to feature permutation</vt:lpstr>
      <vt:lpstr>Model-agnostic versus model-specific explanation Example: Random forests (see final project)</vt:lpstr>
      <vt:lpstr>Model-agnostic versus model-specific explanation Example 2: SHAPley values</vt:lpstr>
      <vt:lpstr>Partial Dependence Plots “show the marginal effect of 1 or 2 inputs on the predicted outputs”</vt:lpstr>
      <vt:lpstr>3 weeks ago = general case: Artificial Neural Networks</vt:lpstr>
      <vt:lpstr>2 weeks ago = Convolutional Neural Networks (CNNs)</vt:lpstr>
      <vt:lpstr>CNNs used for computer vision (analyzing images, videos)</vt:lpstr>
      <vt:lpstr>PowerPoint Presentation</vt:lpstr>
      <vt:lpstr>Last week: Recurrent Neural Networks (RNNs)</vt:lpstr>
      <vt:lpstr>RNNs used to process temporal sequences</vt:lpstr>
      <vt:lpstr>PowerPoint Presentation</vt:lpstr>
      <vt:lpstr>PowerPoint Presentation</vt:lpstr>
      <vt:lpstr>PowerPoint Presentation</vt:lpstr>
      <vt:lpstr>Questions</vt:lpstr>
      <vt:lpstr>Min 45-60:  Moodle Quiz (5 questions, 15 min)</vt:lpstr>
      <vt:lpstr>Min 60-75: Break</vt:lpstr>
      <vt:lpstr>Questions</vt:lpstr>
      <vt:lpstr>Min 105-120:  Review Moodle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440</cp:revision>
  <dcterms:created xsi:type="dcterms:W3CDTF">2022-02-23T18:29:24Z</dcterms:created>
  <dcterms:modified xsi:type="dcterms:W3CDTF">2022-12-07T17:37:20Z</dcterms:modified>
</cp:coreProperties>
</file>